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3" r:id="rId3"/>
    <p:sldId id="265" r:id="rId4"/>
    <p:sldId id="295" r:id="rId5"/>
    <p:sldId id="257" r:id="rId6"/>
    <p:sldId id="322" r:id="rId7"/>
    <p:sldId id="296" r:id="rId8"/>
    <p:sldId id="263" r:id="rId9"/>
    <p:sldId id="297" r:id="rId10"/>
    <p:sldId id="324" r:id="rId11"/>
    <p:sldId id="288" r:id="rId12"/>
    <p:sldId id="316" r:id="rId13"/>
    <p:sldId id="262" r:id="rId14"/>
    <p:sldId id="259" r:id="rId15"/>
    <p:sldId id="270" r:id="rId16"/>
    <p:sldId id="298" r:id="rId17"/>
    <p:sldId id="266" r:id="rId18"/>
    <p:sldId id="323" r:id="rId19"/>
    <p:sldId id="269" r:id="rId20"/>
    <p:sldId id="268" r:id="rId21"/>
    <p:sldId id="300" r:id="rId22"/>
    <p:sldId id="287" r:id="rId23"/>
    <p:sldId id="321" r:id="rId24"/>
    <p:sldId id="301" r:id="rId25"/>
    <p:sldId id="320" r:id="rId26"/>
    <p:sldId id="258" r:id="rId27"/>
    <p:sldId id="271" r:id="rId28"/>
    <p:sldId id="306" r:id="rId29"/>
    <p:sldId id="305" r:id="rId30"/>
    <p:sldId id="307" r:id="rId31"/>
    <p:sldId id="308" r:id="rId32"/>
    <p:sldId id="302" r:id="rId33"/>
    <p:sldId id="310" r:id="rId3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1" d="100"/>
          <a:sy n="61" d="100"/>
        </p:scale>
        <p:origin x="-140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21.03.2021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21.03.2021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21.03.2021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21.03.2021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21.03.2021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21.03.2021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21.03.2021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21.03.2021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21.03.2021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21.03.2021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21.03.2021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21.03.2021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1844824"/>
            <a:ext cx="7776864" cy="2880320"/>
          </a:xfrm>
          <a:prstGeom prst="roundRect">
            <a:avLst/>
          </a:prstGeom>
          <a:solidFill>
            <a:schemeClr val="bg1">
              <a:lumMod val="95000"/>
            </a:schemeClr>
          </a:solidFill>
          <a:ln w="57150">
            <a:solidFill>
              <a:srgbClr val="00B0F0"/>
            </a:solidFill>
          </a:ln>
          <a:effectLst>
            <a:outerShdw blurRad="50800" dist="38100" dir="5400000" algn="t" rotWithShape="0">
              <a:prstClr val="black">
                <a:alpha val="40000"/>
              </a:prstClr>
            </a:outerShdw>
          </a:effectLst>
        </p:spPr>
        <p:txBody>
          <a:bodyPr>
            <a:noAutofit/>
          </a:bodyPr>
          <a:lstStyle/>
          <a:p>
            <a:pPr>
              <a:lnSpc>
                <a:spcPct val="150000"/>
              </a:lnSpc>
            </a:pPr>
            <a:r>
              <a:rPr lang="ru-RU" sz="3200" spc="300" dirty="0" smtClean="0">
                <a:ln w="28575">
                  <a:solidFill>
                    <a:srgbClr val="C00000"/>
                  </a:solidFill>
                </a:ln>
                <a:solidFill>
                  <a:srgbClr val="FFC000"/>
                </a:solidFill>
                <a:latin typeface="Times New Roman" pitchFamily="18" charset="0"/>
                <a:cs typeface="Times New Roman" pitchFamily="18" charset="0"/>
              </a:rPr>
              <a:t> </a:t>
            </a:r>
            <a:r>
              <a:rPr lang="ru-RU" sz="2800" spc="300" dirty="0" smtClean="0">
                <a:ln w="28575">
                  <a:solidFill>
                    <a:srgbClr val="C00000"/>
                  </a:solidFill>
                </a:ln>
                <a:solidFill>
                  <a:srgbClr val="FFC000"/>
                </a:solidFill>
                <a:latin typeface="Times New Roman" pitchFamily="18" charset="0"/>
                <a:cs typeface="Times New Roman" pitchFamily="18" charset="0"/>
              </a:rPr>
              <a:t>«Святой благоверный князь Александр </a:t>
            </a:r>
            <a:r>
              <a:rPr lang="ru-RU" sz="2800" spc="300" dirty="0" smtClean="0">
                <a:ln w="28575">
                  <a:solidFill>
                    <a:srgbClr val="C00000"/>
                  </a:solidFill>
                </a:ln>
                <a:solidFill>
                  <a:srgbClr val="FFC000"/>
                </a:solidFill>
                <a:latin typeface="Times New Roman" pitchFamily="18" charset="0"/>
                <a:cs typeface="Times New Roman" pitchFamily="18" charset="0"/>
              </a:rPr>
              <a:t>Невский: </a:t>
            </a:r>
            <a:br>
              <a:rPr lang="ru-RU" sz="2800" spc="300" dirty="0" smtClean="0">
                <a:ln w="28575">
                  <a:solidFill>
                    <a:srgbClr val="C00000"/>
                  </a:solidFill>
                </a:ln>
                <a:solidFill>
                  <a:srgbClr val="FFC000"/>
                </a:solidFill>
                <a:latin typeface="Times New Roman" pitchFamily="18" charset="0"/>
                <a:cs typeface="Times New Roman" pitchFamily="18" charset="0"/>
              </a:rPr>
            </a:br>
            <a:r>
              <a:rPr lang="ru-RU" sz="2800" spc="300" dirty="0" smtClean="0">
                <a:ln w="28575">
                  <a:solidFill>
                    <a:srgbClr val="C00000"/>
                  </a:solidFill>
                </a:ln>
                <a:solidFill>
                  <a:srgbClr val="FFC000"/>
                </a:solidFill>
                <a:latin typeface="Times New Roman" pitchFamily="18" charset="0"/>
                <a:cs typeface="Times New Roman" pitchFamily="18" charset="0"/>
              </a:rPr>
              <a:t> </a:t>
            </a:r>
            <a:r>
              <a:rPr lang="ru-RU" sz="2400" spc="300" dirty="0" smtClean="0">
                <a:ln w="28575">
                  <a:solidFill>
                    <a:srgbClr val="C00000"/>
                  </a:solidFill>
                </a:ln>
                <a:solidFill>
                  <a:srgbClr val="FFC000"/>
                </a:solidFill>
                <a:latin typeface="Times New Roman" pitchFamily="18" charset="0"/>
                <a:cs typeface="Times New Roman" pitchFamily="18" charset="0"/>
              </a:rPr>
              <a:t>личность, историческая </a:t>
            </a:r>
            <a:r>
              <a:rPr lang="ru-RU" sz="2400" spc="300" dirty="0" smtClean="0">
                <a:ln w="28575">
                  <a:solidFill>
                    <a:srgbClr val="C00000"/>
                  </a:solidFill>
                </a:ln>
                <a:solidFill>
                  <a:srgbClr val="FFC000"/>
                </a:solidFill>
                <a:latin typeface="Times New Roman" pitchFamily="18" charset="0"/>
                <a:cs typeface="Times New Roman" pitchFamily="18" charset="0"/>
              </a:rPr>
              <a:t>память народа»</a:t>
            </a:r>
            <a:endParaRPr lang="ru-RU" sz="2400" spc="300" dirty="0">
              <a:ln w="28575">
                <a:solidFill>
                  <a:srgbClr val="C00000"/>
                </a:solidFill>
              </a:ln>
              <a:solidFill>
                <a:srgbClr val="FFC000"/>
              </a:solidFill>
              <a:latin typeface="Times New Roman" pitchFamily="18" charset="0"/>
              <a:cs typeface="Times New Roman" pitchFamily="18" charset="0"/>
            </a:endParaRPr>
          </a:p>
        </p:txBody>
      </p:sp>
      <p:sp>
        <p:nvSpPr>
          <p:cNvPr id="3" name="TextBox 2"/>
          <p:cNvSpPr txBox="1"/>
          <p:nvPr/>
        </p:nvSpPr>
        <p:spPr>
          <a:xfrm>
            <a:off x="0" y="4941168"/>
            <a:ext cx="9144000" cy="707886"/>
          </a:xfrm>
          <a:prstGeom prst="rect">
            <a:avLst/>
          </a:prstGeom>
          <a:noFill/>
        </p:spPr>
        <p:txBody>
          <a:bodyPr wrap="square" rtlCol="0">
            <a:spAutoFit/>
          </a:bodyPr>
          <a:lstStyle/>
          <a:p>
            <a:pPr algn="ctr"/>
            <a:r>
              <a:rPr lang="ru-RU" sz="2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Учитель русского языка и литературы, ОПК </a:t>
            </a:r>
          </a:p>
          <a:p>
            <a:pPr algn="ctr"/>
            <a:r>
              <a:rPr lang="ru-RU" sz="2000"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Кандаурова</a:t>
            </a:r>
            <a:r>
              <a:rPr lang="ru-RU" sz="2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Надежда Геннадьевна</a:t>
            </a:r>
            <a:endParaRPr lang="ru-RU" sz="2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Прямоугольник 3"/>
          <p:cNvSpPr/>
          <p:nvPr/>
        </p:nvSpPr>
        <p:spPr>
          <a:xfrm>
            <a:off x="0" y="260648"/>
            <a:ext cx="9144000" cy="1261884"/>
          </a:xfrm>
          <a:prstGeom prst="rect">
            <a:avLst/>
          </a:prstGeom>
        </p:spPr>
        <p:txBody>
          <a:bodyPr wrap="square">
            <a:spAutoFit/>
          </a:bodyPr>
          <a:lstStyle/>
          <a:p>
            <a:pPr algn="ctr"/>
            <a:r>
              <a:rPr lang="ru-RU" sz="2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Муниципальное </a:t>
            </a:r>
            <a:r>
              <a:rPr lang="ru-RU" sz="2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автономное образовательное учреждение  </a:t>
            </a:r>
          </a:p>
          <a:p>
            <a:pPr algn="ctr"/>
            <a:r>
              <a:rPr lang="ru-RU" sz="2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средняя общеобразовательная школа № 2 им. И.М. Суворова ст. </a:t>
            </a:r>
            <a:r>
              <a:rPr lang="ru-RU" sz="2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П</a:t>
            </a:r>
            <a:r>
              <a:rPr lang="ru-RU" sz="2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авловской</a:t>
            </a:r>
          </a:p>
          <a:p>
            <a:pPr algn="ctr"/>
            <a:r>
              <a:rPr lang="ru-RU"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r>
            <a:br>
              <a:rPr lang="ru-RU"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br>
            <a:endParaRPr lang="ru-RU"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TextBox 5"/>
          <p:cNvSpPr txBox="1"/>
          <p:nvPr/>
        </p:nvSpPr>
        <p:spPr>
          <a:xfrm>
            <a:off x="0" y="1124744"/>
            <a:ext cx="9144000" cy="646331"/>
          </a:xfrm>
          <a:prstGeom prst="rect">
            <a:avLst/>
          </a:prstGeom>
          <a:noFill/>
        </p:spPr>
        <p:txBody>
          <a:bodyPr wrap="square" rtlCol="0">
            <a:spAutoFit/>
          </a:bodyPr>
          <a:lstStyle/>
          <a:p>
            <a:pPr algn="ctr"/>
            <a:r>
              <a:rPr lang="ru-RU" sz="36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Презентация </a:t>
            </a:r>
            <a:endParaRPr lang="ru-RU" sz="3600"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bg1"/>
                </a:solidFill>
              </a:rPr>
              <a:t>Фигура </a:t>
            </a:r>
            <a:r>
              <a:rPr lang="ru-RU" dirty="0" smtClean="0">
                <a:solidFill>
                  <a:schemeClr val="bg1"/>
                </a:solidFill>
              </a:rPr>
              <a:t>князя</a:t>
            </a:r>
            <a:endParaRPr lang="ru-RU" dirty="0"/>
          </a:p>
        </p:txBody>
      </p:sp>
      <p:sp>
        <p:nvSpPr>
          <p:cNvPr id="3" name="Содержимое 2"/>
          <p:cNvSpPr>
            <a:spLocks noGrp="1"/>
          </p:cNvSpPr>
          <p:nvPr>
            <p:ph idx="1"/>
          </p:nvPr>
        </p:nvSpPr>
        <p:spPr/>
        <p:txBody>
          <a:bodyPr>
            <a:normAutofit lnSpcReduction="10000"/>
          </a:bodyPr>
          <a:lstStyle/>
          <a:p>
            <a:r>
              <a:rPr lang="ru-RU" dirty="0" smtClean="0">
                <a:solidFill>
                  <a:schemeClr val="bg1"/>
                </a:solidFill>
              </a:rPr>
              <a:t>Собранная, подтянутая, грозная </a:t>
            </a:r>
            <a:r>
              <a:rPr lang="ru-RU" dirty="0" smtClean="0">
                <a:solidFill>
                  <a:schemeClr val="bg1"/>
                </a:solidFill>
              </a:rPr>
              <a:t>и </a:t>
            </a:r>
            <a:r>
              <a:rPr lang="ru-RU" dirty="0" smtClean="0">
                <a:solidFill>
                  <a:schemeClr val="bg1"/>
                </a:solidFill>
              </a:rPr>
              <a:t>величественная. </a:t>
            </a:r>
          </a:p>
          <a:p>
            <a:r>
              <a:rPr lang="ru-RU" dirty="0" smtClean="0">
                <a:solidFill>
                  <a:schemeClr val="bg1"/>
                </a:solidFill>
              </a:rPr>
              <a:t>Он </a:t>
            </a:r>
            <a:r>
              <a:rPr lang="ru-RU" dirty="0" smtClean="0">
                <a:solidFill>
                  <a:schemeClr val="bg1"/>
                </a:solidFill>
              </a:rPr>
              <a:t>опирается на меч, готовый в любую минуту нанести удар тому, кто нападет на его родную землю</a:t>
            </a:r>
            <a:r>
              <a:rPr lang="ru-RU" dirty="0" smtClean="0">
                <a:solidFill>
                  <a:schemeClr val="bg1"/>
                </a:solidFill>
              </a:rPr>
              <a:t>.</a:t>
            </a:r>
          </a:p>
          <a:p>
            <a:r>
              <a:rPr lang="ru-RU" dirty="0" smtClean="0">
                <a:solidFill>
                  <a:schemeClr val="bg1"/>
                </a:solidFill>
              </a:rPr>
              <a:t> </a:t>
            </a:r>
            <a:r>
              <a:rPr lang="ru-RU" dirty="0" smtClean="0">
                <a:solidFill>
                  <a:schemeClr val="bg1"/>
                </a:solidFill>
              </a:rPr>
              <a:t>А земля эта красивая. Суровая и поэтичная. И люди на этой земле стоят тоже суровые, но тоже какие прекрасные в своей решимости защищать свою землю.</a:t>
            </a:r>
          </a:p>
          <a:p>
            <a:endParaRPr lang="ru-RU"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Наталья\Desktop\АДАПТАЦИЯ\День Ангела 2017\Александр Невский\Невская битва\!!! 3931-article-wide-preview.jpg"/>
          <p:cNvPicPr>
            <a:picLocks noChangeAspect="1" noChangeArrowheads="1"/>
          </p:cNvPicPr>
          <p:nvPr/>
        </p:nvPicPr>
        <p:blipFill>
          <a:blip r:embed="rId2" cstate="print"/>
          <a:srcRect/>
          <a:stretch>
            <a:fillRect/>
          </a:stretch>
        </p:blipFill>
        <p:spPr bwMode="auto">
          <a:xfrm>
            <a:off x="971600" y="188640"/>
            <a:ext cx="7128792" cy="5346594"/>
          </a:xfrm>
          <a:prstGeom prst="rect">
            <a:avLst/>
          </a:prstGeom>
          <a:noFill/>
          <a:ln w="28575">
            <a:solidFill>
              <a:schemeClr val="bg1"/>
            </a:solidFill>
          </a:ln>
          <a:effectLst>
            <a:outerShdw blurRad="50800" dist="38100" dir="5400000" algn="t" rotWithShape="0">
              <a:prstClr val="black">
                <a:alpha val="40000"/>
              </a:prstClr>
            </a:outerShdw>
          </a:effectLst>
        </p:spPr>
      </p:pic>
      <p:sp>
        <p:nvSpPr>
          <p:cNvPr id="32769" name="Rectangle 1"/>
          <p:cNvSpPr>
            <a:spLocks noChangeArrowheads="1"/>
          </p:cNvSpPr>
          <p:nvPr/>
        </p:nvSpPr>
        <p:spPr bwMode="auto">
          <a:xfrm>
            <a:off x="251520" y="5633419"/>
            <a:ext cx="8712968" cy="1015663"/>
          </a:xfrm>
          <a:prstGeom prst="rect">
            <a:avLst/>
          </a:prstGeom>
          <a:solidFill>
            <a:schemeClr val="bg1">
              <a:lumMod val="95000"/>
            </a:schemeClr>
          </a:solidFill>
          <a:ln w="12700">
            <a:solidFill>
              <a:srgbClr val="00B0F0"/>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lang="ru-RU" sz="2000" dirty="0" smtClean="0">
                <a:solidFill>
                  <a:srgbClr val="002060"/>
                </a:solidFill>
                <a:latin typeface="Times New Roman" pitchFamily="18" charset="0"/>
                <a:ea typeface="Calibri" pitchFamily="34" charset="0"/>
                <a:cs typeface="Times New Roman" pitchFamily="18" charset="0"/>
              </a:rPr>
              <a:t>«</a:t>
            </a: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И была сеча великая, и перебил их князь бесчисленное множество, и самому предводителю Биргеру возложил печать на лицо острым своим копьем».</a:t>
            </a:r>
            <a:endParaRPr kumimoji="0" lang="ru-RU" sz="2000" b="0" i="0" u="none" strike="noStrike" cap="none" normalizeH="0" baseline="0" dirty="0" smtClean="0">
              <a:ln>
                <a:noFill/>
              </a:ln>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Наталья\Desktop\АДАПТАЦИЯ\День Ангела 2017\Александр Невский\Детские годы\1507.png"/>
          <p:cNvPicPr>
            <a:picLocks noChangeAspect="1" noChangeArrowheads="1"/>
          </p:cNvPicPr>
          <p:nvPr/>
        </p:nvPicPr>
        <p:blipFill>
          <a:blip r:embed="rId2" cstate="print"/>
          <a:srcRect/>
          <a:stretch>
            <a:fillRect/>
          </a:stretch>
        </p:blipFill>
        <p:spPr bwMode="auto">
          <a:xfrm>
            <a:off x="539552" y="188640"/>
            <a:ext cx="8116737" cy="5666898"/>
          </a:xfrm>
          <a:prstGeom prst="rect">
            <a:avLst/>
          </a:prstGeom>
          <a:noFill/>
          <a:ln>
            <a:solidFill>
              <a:schemeClr val="bg1"/>
            </a:solidFill>
          </a:ln>
          <a:effectLst>
            <a:outerShdw blurRad="50800" dist="38100" dir="5400000" algn="t" rotWithShape="0">
              <a:prstClr val="black">
                <a:alpha val="40000"/>
              </a:prstClr>
            </a:outerShdw>
          </a:effectLst>
        </p:spPr>
      </p:pic>
      <p:sp>
        <p:nvSpPr>
          <p:cNvPr id="30721" name="Rectangle 1"/>
          <p:cNvSpPr>
            <a:spLocks noChangeArrowheads="1"/>
          </p:cNvSpPr>
          <p:nvPr/>
        </p:nvSpPr>
        <p:spPr bwMode="auto">
          <a:xfrm>
            <a:off x="179512" y="6093296"/>
            <a:ext cx="8712968" cy="400110"/>
          </a:xfrm>
          <a:prstGeom prst="rect">
            <a:avLst/>
          </a:prstGeom>
          <a:solidFill>
            <a:schemeClr val="bg1">
              <a:lumMod val="95000"/>
            </a:schemeClr>
          </a:solidFill>
          <a:ln w="12700">
            <a:solidFill>
              <a:srgbClr val="00B0F0"/>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За победу на реке Неве народ прозвал князя Александра Ярославича Невским.</a:t>
            </a:r>
            <a:endParaRPr kumimoji="0" lang="ru-RU" sz="2000" i="0" u="none" strike="noStrike" cap="none" normalizeH="0" baseline="0" dirty="0" smtClean="0">
              <a:ln>
                <a:noFill/>
              </a:ln>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4932040" y="332656"/>
            <a:ext cx="3816424" cy="5909310"/>
          </a:xfrm>
          <a:prstGeom prst="rect">
            <a:avLst/>
          </a:prstGeom>
          <a:solidFill>
            <a:schemeClr val="bg1">
              <a:lumMod val="95000"/>
            </a:schemeClr>
          </a:solidFill>
          <a:ln w="12700">
            <a:solidFill>
              <a:srgbClr val="00B0F0"/>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algn="ctr" fontAlgn="base">
              <a:lnSpc>
                <a:spcPct val="150000"/>
              </a:lnSpc>
              <a:spcBef>
                <a:spcPct val="0"/>
              </a:spcBef>
              <a:spcAft>
                <a:spcPct val="0"/>
              </a:spcAft>
            </a:pPr>
            <a:r>
              <a:rPr lang="ru-RU" dirty="0" smtClean="0">
                <a:solidFill>
                  <a:srgbClr val="002060"/>
                </a:solidFill>
                <a:latin typeface="Times New Roman" pitchFamily="18" charset="0"/>
                <a:cs typeface="Times New Roman" pitchFamily="18" charset="0"/>
              </a:rPr>
              <a:t>С торжеством возвратились победители в Новгород. Но недолго княжил в нем Александр. </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Римский Папа тем временем</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и не думал отказываться </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от распространения своей власти</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на русские земли, и потому новое ополчение, теперь уже немецких крестоносцев, двинулось </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на Псков и Новгород. </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До Александра дошла их наглая похвальба: «Пойдем погубим русского князя, возьмем Александра живым в плен!»</a:t>
            </a:r>
            <a:endParaRPr kumimoji="0" lang="ru-RU" b="0" i="0" u="none" strike="noStrike" cap="none" normalizeH="0" baseline="0" dirty="0" smtClean="0">
              <a:ln>
                <a:noFill/>
              </a:ln>
              <a:solidFill>
                <a:srgbClr val="002060"/>
              </a:solidFill>
              <a:effectLst/>
              <a:latin typeface="Arial" pitchFamily="34" charset="0"/>
              <a:cs typeface="Arial" pitchFamily="34" charset="0"/>
            </a:endParaRPr>
          </a:p>
        </p:txBody>
      </p:sp>
      <p:pic>
        <p:nvPicPr>
          <p:cNvPr id="5" name="Picture 2" descr="https://vignette.wikia.nocookie.net/warrior/images/0/09/18rycerzezakonukrzyzack.jpg/revision/latest?cb=20131111184253&amp;path-prefix=ru"/>
          <p:cNvPicPr>
            <a:picLocks noChangeAspect="1" noChangeArrowheads="1"/>
          </p:cNvPicPr>
          <p:nvPr/>
        </p:nvPicPr>
        <p:blipFill>
          <a:blip r:embed="rId2" cstate="print"/>
          <a:srcRect/>
          <a:stretch>
            <a:fillRect/>
          </a:stretch>
        </p:blipFill>
        <p:spPr bwMode="auto">
          <a:xfrm>
            <a:off x="323528" y="260648"/>
            <a:ext cx="4104456" cy="3078342"/>
          </a:xfrm>
          <a:prstGeom prst="rect">
            <a:avLst/>
          </a:prstGeom>
          <a:noFill/>
          <a:ln>
            <a:solidFill>
              <a:schemeClr val="tx1"/>
            </a:solidFill>
          </a:ln>
          <a:effectLst>
            <a:outerShdw blurRad="50800" dist="38100" dir="5400000" algn="t" rotWithShape="0">
              <a:prstClr val="black">
                <a:alpha val="40000"/>
              </a:prstClr>
            </a:outerShdw>
          </a:effectLst>
        </p:spPr>
      </p:pic>
      <p:pic>
        <p:nvPicPr>
          <p:cNvPr id="6" name="Picture 2" descr="https://im0-tub-ru.yandex.net/i?id=45d84192f92e3799ceaec0e2e11c82ad-srl&amp;n=13"/>
          <p:cNvPicPr>
            <a:picLocks noChangeAspect="1" noChangeArrowheads="1"/>
          </p:cNvPicPr>
          <p:nvPr/>
        </p:nvPicPr>
        <p:blipFill>
          <a:blip r:embed="rId3" cstate="print"/>
          <a:srcRect/>
          <a:stretch>
            <a:fillRect/>
          </a:stretch>
        </p:blipFill>
        <p:spPr bwMode="auto">
          <a:xfrm>
            <a:off x="251520" y="3469809"/>
            <a:ext cx="4176464" cy="3109141"/>
          </a:xfrm>
          <a:prstGeom prst="rect">
            <a:avLst/>
          </a:prstGeom>
          <a:noFill/>
          <a:ln>
            <a:solidFill>
              <a:schemeClr val="tx1"/>
            </a:solidFill>
          </a:ln>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nvSpPr>
        <p:spPr bwMode="auto">
          <a:xfrm flipH="1">
            <a:off x="251520" y="305068"/>
            <a:ext cx="8640960" cy="6247864"/>
          </a:xfrm>
          <a:prstGeom prst="rect">
            <a:avLst/>
          </a:prstGeom>
          <a:solidFill>
            <a:schemeClr val="bg1">
              <a:lumMod val="95000"/>
            </a:schemeClr>
          </a:solidFill>
          <a:ln w="19050">
            <a:solidFill>
              <a:srgbClr val="00B0F0"/>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Александр Невский  сам двинулся навстречу рыцарям. </a:t>
            </a:r>
          </a:p>
          <a:p>
            <a:pPr algn="ctr" fontAlgn="base">
              <a:spcBef>
                <a:spcPct val="0"/>
              </a:spcBef>
              <a:spcAft>
                <a:spcPct val="0"/>
              </a:spcAft>
            </a:pPr>
            <a:r>
              <a:rPr lang="ru-RU" sz="2000" dirty="0" smtClean="0">
                <a:solidFill>
                  <a:srgbClr val="002060"/>
                </a:solidFill>
                <a:latin typeface="Times New Roman" pitchFamily="18" charset="0"/>
                <a:cs typeface="Times New Roman" pitchFamily="18" charset="0"/>
              </a:rPr>
              <a:t>По своему обыкновению, князь Александр первым делом направился в храм </a:t>
            </a:r>
          </a:p>
          <a:p>
            <a:pPr algn="ctr" fontAlgn="base">
              <a:spcBef>
                <a:spcPct val="0"/>
              </a:spcBef>
              <a:spcAft>
                <a:spcPct val="0"/>
              </a:spcAft>
            </a:pPr>
            <a:r>
              <a:rPr lang="ru-RU" sz="2000" dirty="0" smtClean="0">
                <a:solidFill>
                  <a:srgbClr val="002060"/>
                </a:solidFill>
                <a:latin typeface="Times New Roman" pitchFamily="18" charset="0"/>
                <a:cs typeface="Times New Roman" pitchFamily="18" charset="0"/>
              </a:rPr>
              <a:t>и со слезами на глазах просил у Бога сил на новый подвиг. </a:t>
            </a:r>
          </a:p>
          <a:p>
            <a:pPr algn="ctr" fontAlgn="base">
              <a:spcBef>
                <a:spcPct val="0"/>
              </a:spcBef>
              <a:spcAft>
                <a:spcPct val="0"/>
              </a:spcAft>
            </a:pPr>
            <a:r>
              <a:rPr lang="ru-RU" sz="2000" dirty="0" smtClean="0">
                <a:solidFill>
                  <a:srgbClr val="002060"/>
                </a:solidFill>
                <a:latin typeface="Times New Roman" pitchFamily="18" charset="0"/>
                <a:cs typeface="Times New Roman" pitchFamily="18" charset="0"/>
              </a:rPr>
              <a:t>Новгородцы тоже молились за своего князя. </a:t>
            </a:r>
          </a:p>
          <a:p>
            <a:pPr algn="ctr" fontAlgn="base">
              <a:spcBef>
                <a:spcPct val="0"/>
              </a:spcBef>
              <a:spcAft>
                <a:spcPct val="0"/>
              </a:spcAft>
            </a:pPr>
            <a:r>
              <a:rPr lang="ru-RU" sz="2000" dirty="0" smtClean="0">
                <a:solidFill>
                  <a:srgbClr val="002060"/>
                </a:solidFill>
                <a:latin typeface="Times New Roman" pitchFamily="18" charset="0"/>
                <a:cs typeface="Times New Roman" pitchFamily="18" charset="0"/>
              </a:rPr>
              <a:t>Они верили, что Господь не оставит их и на этот раз.</a:t>
            </a:r>
            <a:endParaRPr lang="ru-RU" sz="2000" u="sng" dirty="0" smtClean="0">
              <a:solidFill>
                <a:srgbClr val="002060"/>
              </a:solidFill>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На рассвете 5 апреля 1242 года со скалы Вороний камень, которая звалась так потому, что и зимой, и летом, высматривая добычу, тут кружили стаи ворон, князь Александр наблюдал, как по замерзшей глади вод Чудского озера  приближаются рыцарские полчища.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Блики солнца на доспехах казались молниями в грозовой туче.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Но княжеская дружина была спокойна.</a:t>
            </a:r>
          </a:p>
          <a:p>
            <a:pPr marL="0" marR="0" lvl="0" indent="0" algn="ctr" defTabSz="914400" rtl="0" eaLnBrk="1" fontAlgn="base" latinLnBrk="0" hangingPunct="1">
              <a:lnSpc>
                <a:spcPct val="100000"/>
              </a:lnSpc>
              <a:spcBef>
                <a:spcPct val="0"/>
              </a:spcBef>
              <a:spcAft>
                <a:spcPct val="0"/>
              </a:spcAft>
              <a:buClrTx/>
              <a:buSzTx/>
              <a:buFontTx/>
              <a:buNone/>
              <a:tabLst/>
            </a:pPr>
            <a:r>
              <a:rPr lang="ru-RU" sz="2000" dirty="0" smtClean="0">
                <a:solidFill>
                  <a:srgbClr val="002060"/>
                </a:solidFill>
                <a:latin typeface="Times New Roman" pitchFamily="18" charset="0"/>
                <a:ea typeface="Calibri" pitchFamily="34" charset="0"/>
                <a:cs typeface="Times New Roman" pitchFamily="18" charset="0"/>
              </a:rPr>
              <a:t>«</a:t>
            </a: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Пришло время победить!» - говорили воины.</a:t>
            </a:r>
            <a:endParaRPr kumimoji="0" lang="ru-RU" sz="2000" b="0" i="0" u="none" strike="noStrike" cap="none" normalizeH="0" baseline="0" dirty="0" smtClean="0">
              <a:ln>
                <a:noFill/>
              </a:ln>
              <a:solidFill>
                <a:srgbClr val="002060"/>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Солнце взошло, и немецкий строй, прозванный у русских «свиньей</a:t>
            </a:r>
            <a:r>
              <a:rPr lang="ru-RU" sz="2000" dirty="0" smtClean="0">
                <a:solidFill>
                  <a:srgbClr val="002060"/>
                </a:solidFill>
                <a:latin typeface="Times New Roman" pitchFamily="18" charset="0"/>
                <a:ea typeface="Calibri" pitchFamily="34" charset="0"/>
                <a:cs typeface="Times New Roman" pitchFamily="18" charset="0"/>
              </a:rPr>
              <a:t>»</a:t>
            </a: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 врезался в полки князя. И, как писал потом летописец, была сеча жестокая, и стоял треск от ломающихся копий, и звон от ударов мечей, и казалось,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что двинулось замерзшее озеро, и не было видно льда, ибо покрылся он кровью. Лед, не выдержав конников, начал ломаться, и неповоротливые в своих тяжелых доспехах рыцари стали исчезать под водой.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Бой длился весь день, и к ночи грозного войска крестоносцев уже не было.</a:t>
            </a:r>
            <a:endParaRPr kumimoji="0" lang="ru-RU" sz="2000" b="0" i="0" u="none" strike="noStrike" cap="none" normalizeH="0" baseline="0" dirty="0" smtClean="0">
              <a:ln>
                <a:noFill/>
              </a:ln>
              <a:solidFill>
                <a:srgbClr val="002060"/>
              </a:solidFill>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611560" y="728638"/>
            <a:ext cx="7920880" cy="5944044"/>
          </a:xfrm>
          <a:prstGeom prst="rect">
            <a:avLst/>
          </a:prstGeom>
          <a:noFill/>
          <a:ln w="28575">
            <a:solidFill>
              <a:schemeClr val="bg1"/>
            </a:solidFill>
            <a:miter lim="800000"/>
            <a:headEnd/>
            <a:tailEnd/>
          </a:ln>
          <a:effectLst>
            <a:outerShdw blurRad="50800" dist="38100" dir="5400000" algn="t" rotWithShape="0">
              <a:prstClr val="black">
                <a:alpha val="40000"/>
              </a:prstClr>
            </a:outerShdw>
          </a:effectLst>
        </p:spPr>
      </p:pic>
      <p:sp>
        <p:nvSpPr>
          <p:cNvPr id="3" name="Прямоугольник 2"/>
          <p:cNvSpPr/>
          <p:nvPr/>
        </p:nvSpPr>
        <p:spPr>
          <a:xfrm>
            <a:off x="0" y="188640"/>
            <a:ext cx="9144000" cy="523220"/>
          </a:xfrm>
          <a:prstGeom prst="rect">
            <a:avLst/>
          </a:prstGeom>
        </p:spPr>
        <p:txBody>
          <a:bodyPr wrap="square">
            <a:spAutoFit/>
          </a:bodyPr>
          <a:lstStyle/>
          <a:p>
            <a:pPr algn="ctr"/>
            <a:r>
              <a:rPr lang="ru-RU" sz="2800" b="1" spc="6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Ледовое побоище</a:t>
            </a:r>
            <a:endParaRPr lang="ru-RU" sz="2800" b="1" spc="6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Наталья\Desktop\АДАПТАЦИЯ\День Ангела 2017\Александр Невский\Ледовое побоище\1460982740_nevskiy.jpeg"/>
          <p:cNvPicPr>
            <a:picLocks noChangeAspect="1" noChangeArrowheads="1"/>
          </p:cNvPicPr>
          <p:nvPr/>
        </p:nvPicPr>
        <p:blipFill>
          <a:blip r:embed="rId2" cstate="print"/>
          <a:srcRect/>
          <a:stretch>
            <a:fillRect/>
          </a:stretch>
        </p:blipFill>
        <p:spPr bwMode="auto">
          <a:xfrm>
            <a:off x="313368" y="820679"/>
            <a:ext cx="8507104" cy="5416633"/>
          </a:xfrm>
          <a:prstGeom prst="rect">
            <a:avLst/>
          </a:prstGeom>
          <a:noFill/>
          <a:ln w="28575">
            <a:solidFill>
              <a:schemeClr val="bg1"/>
            </a:solidFill>
          </a:ln>
          <a:effectLst>
            <a:outerShdw blurRad="50800" dist="38100" dir="5400000" algn="t" rotWithShape="0">
              <a:prstClr val="black">
                <a:alpha val="40000"/>
              </a:prstClr>
            </a:outerShdw>
          </a:effectLst>
        </p:spPr>
      </p:pic>
      <p:sp>
        <p:nvSpPr>
          <p:cNvPr id="3" name="TextBox 2"/>
          <p:cNvSpPr txBox="1"/>
          <p:nvPr/>
        </p:nvSpPr>
        <p:spPr>
          <a:xfrm>
            <a:off x="2770782" y="188640"/>
            <a:ext cx="4138442" cy="523220"/>
          </a:xfrm>
          <a:prstGeom prst="rect">
            <a:avLst/>
          </a:prstGeom>
          <a:noFill/>
        </p:spPr>
        <p:txBody>
          <a:bodyPr wrap="none" rtlCol="0">
            <a:spAutoFit/>
          </a:bodyPr>
          <a:lstStyle/>
          <a:p>
            <a:pPr algn="ctr"/>
            <a:r>
              <a:rPr lang="ru-RU" sz="2800" b="1" spc="6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Ледовое побоище</a:t>
            </a:r>
            <a:endParaRPr lang="ru-RU" sz="2800" b="1" spc="6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Наталья\Desktop\АДАПТАЦИЯ\День Ангела 2017\Александр Невский\Ледовое побоище\Ledovoe_1.jpg"/>
          <p:cNvPicPr>
            <a:picLocks noChangeAspect="1" noChangeArrowheads="1"/>
          </p:cNvPicPr>
          <p:nvPr/>
        </p:nvPicPr>
        <p:blipFill>
          <a:blip r:embed="rId2" cstate="print"/>
          <a:srcRect/>
          <a:stretch>
            <a:fillRect/>
          </a:stretch>
        </p:blipFill>
        <p:spPr bwMode="auto">
          <a:xfrm>
            <a:off x="323528" y="476672"/>
            <a:ext cx="8549208" cy="5693906"/>
          </a:xfrm>
          <a:prstGeom prst="rect">
            <a:avLst/>
          </a:prstGeom>
          <a:noFill/>
          <a:ln w="28575">
            <a:solidFill>
              <a:schemeClr val="bg1"/>
            </a:solidFill>
          </a:ln>
          <a:effectLst>
            <a:outerShdw blurRad="50800" dist="38100" dir="5400000" algn="t" rotWithShape="0">
              <a:prstClr val="black">
                <a:alpha val="40000"/>
              </a:prstClr>
            </a:outerShdw>
          </a:effectLst>
        </p:spPr>
      </p:pic>
      <p:sp>
        <p:nvSpPr>
          <p:cNvPr id="3" name="Прямоугольник 2"/>
          <p:cNvSpPr/>
          <p:nvPr/>
        </p:nvSpPr>
        <p:spPr>
          <a:xfrm>
            <a:off x="323528" y="6309320"/>
            <a:ext cx="8568952" cy="400110"/>
          </a:xfrm>
          <a:prstGeom prst="rect">
            <a:avLst/>
          </a:prstGeom>
          <a:solidFill>
            <a:schemeClr val="bg1">
              <a:lumMod val="95000"/>
            </a:schemeClr>
          </a:solidFill>
          <a:ln w="12700">
            <a:solidFill>
              <a:srgbClr val="00B0F0"/>
            </a:solidFill>
          </a:ln>
          <a:effectLst>
            <a:outerShdw blurRad="50800" dist="38100" dir="5400000" algn="t" rotWithShape="0">
              <a:prstClr val="black">
                <a:alpha val="40000"/>
              </a:prstClr>
            </a:outerShdw>
          </a:effectLst>
        </p:spPr>
        <p:txBody>
          <a:bodyPr wrap="square">
            <a:spAutoFit/>
          </a:bodyPr>
          <a:lstStyle/>
          <a:p>
            <a:pPr algn="ctr"/>
            <a:r>
              <a:rPr lang="ru-RU" sz="2000" dirty="0" smtClean="0">
                <a:solidFill>
                  <a:srgbClr val="002060"/>
                </a:solidFill>
                <a:latin typeface="Times New Roman" pitchFamily="18" charset="0"/>
                <a:ea typeface="Calibri" pitchFamily="34" charset="0"/>
                <a:cs typeface="Times New Roman" pitchFamily="18" charset="0"/>
              </a:rPr>
              <a:t> Бой длился весь день, и к ночи грозного войска крестоносцев уже не было.</a:t>
            </a:r>
            <a:endParaRPr lang="ru-RU" sz="2000" dirty="0">
              <a:solidFill>
                <a:srgbClr val="00206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chemeClr val="bg1"/>
                </a:solidFill>
              </a:rPr>
              <a:t>Было ли искушение?</a:t>
            </a:r>
            <a:r>
              <a:rPr lang="ru-RU" dirty="0" smtClean="0">
                <a:solidFill>
                  <a:schemeClr val="bg1"/>
                </a:solidFill>
              </a:rPr>
              <a:t/>
            </a:r>
            <a:br>
              <a:rPr lang="ru-RU" dirty="0" smtClean="0">
                <a:solidFill>
                  <a:schemeClr val="bg1"/>
                </a:solidFill>
              </a:rPr>
            </a:br>
            <a:endParaRPr lang="ru-RU" dirty="0">
              <a:solidFill>
                <a:schemeClr val="bg1"/>
              </a:solidFill>
            </a:endParaRPr>
          </a:p>
        </p:txBody>
      </p:sp>
      <p:sp>
        <p:nvSpPr>
          <p:cNvPr id="3" name="Содержимое 2"/>
          <p:cNvSpPr>
            <a:spLocks noGrp="1"/>
          </p:cNvSpPr>
          <p:nvPr>
            <p:ph idx="1"/>
          </p:nvPr>
        </p:nvSpPr>
        <p:spPr/>
        <p:txBody>
          <a:bodyPr>
            <a:normAutofit fontScale="92500" lnSpcReduction="20000"/>
          </a:bodyPr>
          <a:lstStyle/>
          <a:p>
            <a:pPr algn="just"/>
            <a:r>
              <a:rPr lang="ru-RU" b="1" dirty="0" smtClean="0">
                <a:solidFill>
                  <a:schemeClr val="bg1"/>
                </a:solidFill>
              </a:rPr>
              <a:t>Выше </a:t>
            </a:r>
            <a:r>
              <a:rPr lang="ru-RU" b="1" dirty="0" smtClean="0">
                <a:solidFill>
                  <a:schemeClr val="bg1"/>
                </a:solidFill>
              </a:rPr>
              <a:t>своего блага Александр Невский ставит свободу Родины. </a:t>
            </a:r>
            <a:endParaRPr lang="ru-RU" b="1" dirty="0" smtClean="0">
              <a:solidFill>
                <a:schemeClr val="bg1"/>
              </a:solidFill>
            </a:endParaRPr>
          </a:p>
          <a:p>
            <a:pPr algn="just"/>
            <a:r>
              <a:rPr lang="ru-RU" b="1" dirty="0" smtClean="0">
                <a:solidFill>
                  <a:schemeClr val="bg1"/>
                </a:solidFill>
              </a:rPr>
              <a:t>Прославленный </a:t>
            </a:r>
            <a:r>
              <a:rPr lang="ru-RU" b="1" dirty="0" smtClean="0">
                <a:solidFill>
                  <a:schemeClr val="bg1"/>
                </a:solidFill>
              </a:rPr>
              <a:t>полководец смиряет свою гордыню ради мира для своего государства. </a:t>
            </a:r>
            <a:endParaRPr lang="ru-RU" b="1" dirty="0" smtClean="0">
              <a:solidFill>
                <a:schemeClr val="bg1"/>
              </a:solidFill>
            </a:endParaRPr>
          </a:p>
          <a:p>
            <a:pPr algn="just"/>
            <a:r>
              <a:rPr lang="ru-RU" b="1" dirty="0" smtClean="0">
                <a:solidFill>
                  <a:schemeClr val="bg1"/>
                </a:solidFill>
              </a:rPr>
              <a:t>Он </a:t>
            </a:r>
            <a:r>
              <a:rPr lang="ru-RU" b="1" dirty="0" smtClean="0">
                <a:solidFill>
                  <a:schemeClr val="bg1"/>
                </a:solidFill>
              </a:rPr>
              <a:t>рискует своей жизнью, чтобы дать возможность будущему поколению собрать воедино все силы для свержения монголо-татарского ига. </a:t>
            </a:r>
            <a:endParaRPr lang="ru-RU" b="1" dirty="0" smtClean="0">
              <a:solidFill>
                <a:schemeClr val="bg1"/>
              </a:solidFill>
            </a:endParaRPr>
          </a:p>
          <a:p>
            <a:pPr algn="just"/>
            <a:r>
              <a:rPr lang="ru-RU" b="1" dirty="0" smtClean="0">
                <a:solidFill>
                  <a:schemeClr val="bg1"/>
                </a:solidFill>
              </a:rPr>
              <a:t>Он </a:t>
            </a:r>
            <a:r>
              <a:rPr lang="ru-RU" b="1" dirty="0" smtClean="0">
                <a:solidFill>
                  <a:schemeClr val="bg1"/>
                </a:solidFill>
              </a:rPr>
              <a:t>служит Христу, ступая по стопам его, спасая народ свой, он спасает русскую православную веру.</a:t>
            </a:r>
            <a:endParaRPr lang="ru-RU" dirty="0" smtClean="0">
              <a:solidFill>
                <a:schemeClr val="bg1"/>
              </a:solidFill>
            </a:endParaRPr>
          </a:p>
          <a:p>
            <a:endParaRPr lang="ru-RU"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683568" y="260648"/>
            <a:ext cx="7848874" cy="4709324"/>
          </a:xfrm>
          <a:prstGeom prst="rect">
            <a:avLst/>
          </a:prstGeom>
          <a:noFill/>
          <a:ln w="28575">
            <a:solidFill>
              <a:schemeClr val="bg1"/>
            </a:solidFill>
            <a:miter lim="800000"/>
            <a:headEnd/>
            <a:tailEnd/>
          </a:ln>
          <a:effectLst>
            <a:outerShdw blurRad="50800" dist="38100" dir="5400000" algn="t" rotWithShape="0">
              <a:prstClr val="black">
                <a:alpha val="40000"/>
              </a:prstClr>
            </a:outerShdw>
          </a:effectLst>
        </p:spPr>
      </p:pic>
      <p:sp>
        <p:nvSpPr>
          <p:cNvPr id="23553" name="Rectangle 1"/>
          <p:cNvSpPr>
            <a:spLocks noChangeArrowheads="1"/>
          </p:cNvSpPr>
          <p:nvPr/>
        </p:nvSpPr>
        <p:spPr bwMode="auto">
          <a:xfrm>
            <a:off x="179512" y="4962073"/>
            <a:ext cx="8784976" cy="1815882"/>
          </a:xfrm>
          <a:prstGeom prst="rect">
            <a:avLst/>
          </a:prstGeom>
          <a:solidFill>
            <a:schemeClr val="bg1">
              <a:lumMod val="95000"/>
            </a:schemeClr>
          </a:solidFill>
          <a:ln w="12700">
            <a:solidFill>
              <a:schemeClr val="accent1">
                <a:lumMod val="20000"/>
                <a:lumOff val="80000"/>
              </a:schemeClr>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spcBef>
                <a:spcPct val="0"/>
              </a:spcBef>
              <a:spcAft>
                <a:spcPct val="0"/>
              </a:spcAft>
              <a:buClrTx/>
              <a:buSzTx/>
              <a:buFontTx/>
              <a:buNone/>
              <a:tabLst/>
            </a:pPr>
            <a:r>
              <a:rPr kumimoji="0" lang="ru-RU" sz="160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Жители Пскова встречали князя Александра в праздничных одеждах.</a:t>
            </a:r>
          </a:p>
          <a:p>
            <a:pPr marL="0" marR="0" lvl="0" indent="0" algn="ctr" defTabSz="914400" rtl="0" eaLnBrk="1" fontAlgn="base" latinLnBrk="0" hangingPunct="1">
              <a:spcBef>
                <a:spcPct val="0"/>
              </a:spcBef>
              <a:spcAft>
                <a:spcPct val="0"/>
              </a:spcAft>
              <a:buClrTx/>
              <a:buSzTx/>
              <a:buFontTx/>
              <a:buNone/>
              <a:tabLst/>
            </a:pPr>
            <a:r>
              <a:rPr kumimoji="0" lang="ru-RU" sz="1600" i="0" u="none" strike="noStrike" cap="none" normalizeH="0" dirty="0" smtClean="0">
                <a:ln>
                  <a:noFill/>
                </a:ln>
                <a:solidFill>
                  <a:srgbClr val="002060"/>
                </a:solidFill>
                <a:latin typeface="Times New Roman" pitchFamily="18" charset="0"/>
                <a:ea typeface="Calibri" pitchFamily="34" charset="0"/>
                <a:cs typeface="Times New Roman" pitchFamily="18" charset="0"/>
              </a:rPr>
              <a:t> </a:t>
            </a:r>
            <a:r>
              <a:rPr lang="ru-RU" sz="1600" baseline="0" dirty="0" smtClean="0">
                <a:solidFill>
                  <a:srgbClr val="002060"/>
                </a:solidFill>
                <a:latin typeface="Times New Roman" pitchFamily="18" charset="0"/>
                <a:ea typeface="Calibri" pitchFamily="34" charset="0"/>
                <a:cs typeface="Times New Roman" pitchFamily="18" charset="0"/>
              </a:rPr>
              <a:t>Раздавался</a:t>
            </a:r>
            <a:r>
              <a:rPr lang="ru-RU" sz="1600" dirty="0" smtClean="0">
                <a:solidFill>
                  <a:srgbClr val="002060"/>
                </a:solidFill>
                <a:latin typeface="Times New Roman" pitchFamily="18" charset="0"/>
                <a:ea typeface="Calibri" pitchFamily="34" charset="0"/>
                <a:cs typeface="Times New Roman" pitchFamily="18" charset="0"/>
              </a:rPr>
              <a:t> торжествующий колокольный звон. </a:t>
            </a:r>
          </a:p>
          <a:p>
            <a:pPr marL="0" marR="0" lvl="0" indent="0" algn="ctr" defTabSz="914400" rtl="0" eaLnBrk="1" fontAlgn="base" latinLnBrk="0" hangingPunct="1">
              <a:spcBef>
                <a:spcPct val="0"/>
              </a:spcBef>
              <a:spcAft>
                <a:spcPct val="0"/>
              </a:spcAft>
              <a:buClrTx/>
              <a:buSzTx/>
              <a:buFontTx/>
              <a:buNone/>
              <a:tabLst/>
            </a:pPr>
            <a:r>
              <a:rPr kumimoji="0" lang="ru-RU" sz="160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Князь приближался к ликующему народу верхом на коне во главе своих воинов. </a:t>
            </a:r>
          </a:p>
          <a:p>
            <a:pPr lvl="0" algn="ctr" fontAlgn="base">
              <a:spcBef>
                <a:spcPct val="0"/>
              </a:spcBef>
              <a:spcAft>
                <a:spcPct val="0"/>
              </a:spcAft>
            </a:pPr>
            <a:r>
              <a:rPr lang="ru-RU" sz="1600" dirty="0" smtClean="0">
                <a:solidFill>
                  <a:srgbClr val="002060"/>
                </a:solidFill>
                <a:latin typeface="Times New Roman" pitchFamily="18" charset="0"/>
                <a:ea typeface="Calibri" pitchFamily="34" charset="0"/>
                <a:cs typeface="Times New Roman" pitchFamily="18" charset="0"/>
              </a:rPr>
              <a:t>А</a:t>
            </a:r>
            <a:r>
              <a:rPr kumimoji="0" lang="ru-RU" sz="160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 за ним, понурив головы, шли немецкие пленники.</a:t>
            </a:r>
            <a:r>
              <a:rPr lang="ru-RU" sz="1600" dirty="0" smtClean="0">
                <a:solidFill>
                  <a:srgbClr val="002060"/>
                </a:solidFill>
                <a:latin typeface="Times New Roman" pitchFamily="18" charset="0"/>
                <a:cs typeface="Times New Roman" pitchFamily="18" charset="0"/>
              </a:rPr>
              <a:t> </a:t>
            </a:r>
          </a:p>
          <a:p>
            <a:pPr lvl="0" algn="ctr" fontAlgn="base">
              <a:spcBef>
                <a:spcPct val="0"/>
              </a:spcBef>
              <a:spcAft>
                <a:spcPct val="0"/>
              </a:spcAft>
            </a:pPr>
            <a:r>
              <a:rPr lang="ru-RU" sz="1600" dirty="0" smtClean="0">
                <a:solidFill>
                  <a:srgbClr val="002060"/>
                </a:solidFill>
                <a:latin typeface="Times New Roman" pitchFamily="18" charset="0"/>
                <a:cs typeface="Times New Roman" pitchFamily="18" charset="0"/>
              </a:rPr>
              <a:t>Вступив в город, князь Александр направился к храму Святой Троицы, чтобы принести благодарственную молитву. Русские не сомневались, что все удачи, победы над врагом и избавления от бедствий происходят с Божией помощью и по молитвам Пресвятой Богородицы. </a:t>
            </a:r>
            <a:endParaRPr kumimoji="0" lang="ru-RU" sz="1600" i="0" u="none" strike="noStrike" cap="none" normalizeH="0" baseline="0" dirty="0" smtClean="0">
              <a:ln>
                <a:noFill/>
              </a:ln>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796136" y="404664"/>
            <a:ext cx="3059832" cy="6038641"/>
          </a:xfrm>
          <a:prstGeom prst="rect">
            <a:avLst/>
          </a:prstGeom>
          <a:solidFill>
            <a:schemeClr val="bg1"/>
          </a:solidFill>
          <a:ln w="12700">
            <a:solidFill>
              <a:srgbClr val="00B0F0"/>
            </a:solidFill>
          </a:ln>
          <a:effectLst>
            <a:outerShdw blurRad="50800" dist="38100" dir="5400000" algn="t" rotWithShape="0">
              <a:prstClr val="black">
                <a:alpha val="40000"/>
              </a:prstClr>
            </a:outerShdw>
          </a:effectLst>
        </p:spPr>
        <p:txBody>
          <a:bodyPr wrap="square">
            <a:spAutoFit/>
          </a:bodyPr>
          <a:lstStyle/>
          <a:p>
            <a:pPr algn="ctr">
              <a:lnSpc>
                <a:spcPct val="150000"/>
              </a:lnSpc>
            </a:pPr>
            <a:r>
              <a:rPr lang="ru-RU" sz="2000" dirty="0" smtClean="0">
                <a:solidFill>
                  <a:srgbClr val="002060"/>
                </a:solidFill>
                <a:latin typeface="Times New Roman" pitchFamily="18" charset="0"/>
                <a:cs typeface="Times New Roman" pitchFamily="18" charset="0"/>
              </a:rPr>
              <a:t>Благоверный князь Александр Невский родился 30 мая 1220 года в городе Переславле-Залесском. Отец его, Ярослав Всеволодович, был «князь кроткий, милостивый и человеколюбивый». Мать святого Александра, Феодосия, - рязанская княгиня, обладала добрым и тихим нравом.</a:t>
            </a:r>
            <a:endParaRPr lang="ru-RU" sz="2000" dirty="0">
              <a:solidFill>
                <a:srgbClr val="002060"/>
              </a:solidFill>
              <a:latin typeface="Times New Roman" pitchFamily="18" charset="0"/>
              <a:cs typeface="Times New Roman" pitchFamily="18" charset="0"/>
            </a:endParaRPr>
          </a:p>
        </p:txBody>
      </p:sp>
      <p:pic>
        <p:nvPicPr>
          <p:cNvPr id="4" name="Picture 2" descr="C:\Users\Наталья\Desktop\9 ГРУППА\РОЖД. ЧТЕНИЯ  2021\ИНТ КАРТИНЫ А. НЕВСКИЙ\03795876.jpg"/>
          <p:cNvPicPr>
            <a:picLocks noChangeAspect="1" noChangeArrowheads="1"/>
          </p:cNvPicPr>
          <p:nvPr/>
        </p:nvPicPr>
        <p:blipFill>
          <a:blip r:embed="rId2" cstate="print"/>
          <a:srcRect/>
          <a:stretch>
            <a:fillRect/>
          </a:stretch>
        </p:blipFill>
        <p:spPr bwMode="auto">
          <a:xfrm>
            <a:off x="251520" y="404664"/>
            <a:ext cx="5259715" cy="6048672"/>
          </a:xfrm>
          <a:prstGeom prst="rect">
            <a:avLst/>
          </a:prstGeom>
          <a:noFill/>
          <a:ln w="38100">
            <a:solidFill>
              <a:schemeClr val="bg1"/>
            </a:solidFill>
          </a:ln>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4499992" y="188640"/>
            <a:ext cx="4427984" cy="6494085"/>
          </a:xfrm>
          <a:prstGeom prst="rect">
            <a:avLst/>
          </a:prstGeom>
          <a:solidFill>
            <a:schemeClr val="bg1">
              <a:lumMod val="95000"/>
            </a:schemeClr>
          </a:solidFill>
          <a:ln w="12700">
            <a:solidFill>
              <a:srgbClr val="00B0F0"/>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После шведов и немцев Александр обратил оружие на литовцев. В течение нескольких дней он одержал семь побед, показав таким образом, что нельзя безнаказанно совершать набеги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на русские земли.</a:t>
            </a:r>
            <a:endParaRPr kumimoji="0" lang="ru-RU" sz="1600" b="0" i="0" u="none" strike="noStrike" cap="none" normalizeH="0" baseline="0" dirty="0" smtClean="0">
              <a:ln>
                <a:noFill/>
              </a:ln>
              <a:solidFill>
                <a:srgbClr val="002060"/>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Но как ни высоки воинские подвиги во славу Отечества, еще выше - смирение для блага Родины. Ставя превыше всего верность долгу, святой князь Александр смог подавить в себе самолюбие и ценой личного унижения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сохранить Отчизну.</a:t>
            </a:r>
            <a:endParaRPr kumimoji="0" lang="ru-RU" sz="1600" b="0" i="0" u="none" strike="noStrike" cap="none" normalizeH="0" baseline="0" dirty="0" smtClean="0">
              <a:ln>
                <a:noFill/>
              </a:ln>
              <a:solidFill>
                <a:srgbClr val="002060"/>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Нелегко жилось на Руси под гнетом Золотой Орды. Но русские земли еще не готовы были победно восстать против золотоордынских ханов. Приходилось платить большую дань, отбивать многочисленные набеги кочевников.</a:t>
            </a:r>
            <a:endParaRPr lang="ru-RU" sz="1600" dirty="0" smtClean="0">
              <a:solidFill>
                <a:srgbClr val="002060"/>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Много сил приложил Александр Невский,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чтобы сохранить мир на своей земле.</a:t>
            </a:r>
            <a:endParaRPr kumimoji="0" lang="ru-RU" sz="1600" b="0" i="0" u="none" strike="noStrike" cap="none" normalizeH="0" baseline="0" dirty="0" smtClean="0">
              <a:ln>
                <a:noFill/>
              </a:ln>
              <a:solidFill>
                <a:srgbClr val="002060"/>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В Золотой Орде уважали русского полководца. Хан Батый был наслышан о его блистательных победах и потому велел передать ему: «Князь Новгородский, известно ли тебе,</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 что я покорил множество народов.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Ты ли один будешь независим? Если хочешь властвовать спокойно, явись в моем шатре».</a:t>
            </a:r>
            <a:endParaRPr kumimoji="0" lang="ru-RU" sz="1600" b="0" i="0" u="none" strike="noStrike" cap="none" normalizeH="0" baseline="0" dirty="0" smtClean="0">
              <a:ln>
                <a:noFill/>
              </a:ln>
              <a:solidFill>
                <a:srgbClr val="002060"/>
              </a:solidFill>
              <a:latin typeface="Times New Roman" pitchFamily="18" charset="0"/>
              <a:cs typeface="Times New Roman" pitchFamily="18" charset="0"/>
            </a:endParaRPr>
          </a:p>
        </p:txBody>
      </p:sp>
      <p:pic>
        <p:nvPicPr>
          <p:cNvPr id="22531" name="Picture 3" descr="C:\Users\Наталья\Desktop\9 ГРУППА\РОЖД. ЧТЕНИЯ  2021\татаро-монголы в 13 веке\00c0c673e79f6ed5d92ea6ee21847ac4--golden-horde-napoleonic-wars.jpg"/>
          <p:cNvPicPr>
            <a:picLocks noChangeAspect="1" noChangeArrowheads="1"/>
          </p:cNvPicPr>
          <p:nvPr/>
        </p:nvPicPr>
        <p:blipFill>
          <a:blip r:embed="rId2" cstate="print"/>
          <a:srcRect/>
          <a:stretch>
            <a:fillRect/>
          </a:stretch>
        </p:blipFill>
        <p:spPr bwMode="auto">
          <a:xfrm>
            <a:off x="179512" y="260648"/>
            <a:ext cx="4134888" cy="3016895"/>
          </a:xfrm>
          <a:prstGeom prst="rect">
            <a:avLst/>
          </a:prstGeom>
          <a:noFill/>
          <a:ln w="28575">
            <a:solidFill>
              <a:schemeClr val="tx1">
                <a:lumMod val="95000"/>
                <a:lumOff val="5000"/>
              </a:schemeClr>
            </a:solidFill>
          </a:ln>
          <a:effectLst>
            <a:outerShdw blurRad="50800" dist="38100" dir="5400000" algn="t" rotWithShape="0">
              <a:prstClr val="black">
                <a:alpha val="40000"/>
              </a:prstClr>
            </a:outerShdw>
          </a:effectLst>
        </p:spPr>
      </p:pic>
      <p:pic>
        <p:nvPicPr>
          <p:cNvPr id="22532" name="Picture 4"/>
          <p:cNvPicPr>
            <a:picLocks noChangeAspect="1" noChangeArrowheads="1"/>
          </p:cNvPicPr>
          <p:nvPr/>
        </p:nvPicPr>
        <p:blipFill>
          <a:blip r:embed="rId3" cstate="print"/>
          <a:srcRect/>
          <a:stretch>
            <a:fillRect/>
          </a:stretch>
        </p:blipFill>
        <p:spPr bwMode="auto">
          <a:xfrm flipH="1">
            <a:off x="179512" y="3717032"/>
            <a:ext cx="4174759" cy="2780928"/>
          </a:xfrm>
          <a:prstGeom prst="rect">
            <a:avLst/>
          </a:prstGeom>
          <a:noFill/>
          <a:ln w="28575">
            <a:solidFill>
              <a:schemeClr val="tx1">
                <a:lumMod val="95000"/>
                <a:lumOff val="5000"/>
              </a:schemeClr>
            </a:solidFill>
            <a:miter lim="800000"/>
            <a:headEnd/>
            <a:tailEnd/>
          </a:ln>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4716016" y="289991"/>
            <a:ext cx="4248472" cy="4801314"/>
          </a:xfrm>
          <a:prstGeom prst="rect">
            <a:avLst/>
          </a:prstGeom>
          <a:solidFill>
            <a:schemeClr val="bg1">
              <a:lumMod val="95000"/>
            </a:schemeClr>
          </a:solidFill>
          <a:ln w="12700">
            <a:solidFill>
              <a:srgbClr val="00B0F0"/>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На этот зов можно было ответить гордым отказом и подвергнуть за то всю Русь опустошению. Александр же любил родное Отечество более, чем свою княжескую честь, и потому отправился в Орду.</a:t>
            </a:r>
            <a:endParaRPr kumimoji="0" lang="ru-RU" sz="1600" b="0" i="0" u="none" strike="noStrike" cap="none" normalizeH="0" baseline="0" dirty="0" smtClean="0">
              <a:ln>
                <a:noFill/>
              </a:ln>
              <a:solidFill>
                <a:srgbClr val="002060"/>
              </a:solidFill>
              <a:latin typeface="Times New Roman" pitchFamily="18" charset="0"/>
              <a:cs typeface="Times New Roman" pitchFamily="18" charset="0"/>
            </a:endParaRPr>
          </a:p>
          <a:p>
            <a:pPr lvl="0" algn="ctr" eaLnBrk="0" fontAlgn="base" hangingPunct="0">
              <a:spcBef>
                <a:spcPct val="0"/>
              </a:spcBef>
              <a:spcAft>
                <a:spcPct val="0"/>
              </a:spcAf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Никто не мог бы поручиться за благоприятный исход этого путешествия, тем более что на Руси были</a:t>
            </a:r>
            <a:r>
              <a:rPr kumimoji="0" lang="ru-RU" sz="1600" b="0" i="0" u="none" strike="noStrike" cap="none" normalizeH="0" dirty="0" smtClean="0">
                <a:ln>
                  <a:noFill/>
                </a:ln>
                <a:solidFill>
                  <a:srgbClr val="002060"/>
                </a:solidFill>
                <a:latin typeface="Times New Roman" pitchFamily="18" charset="0"/>
                <a:ea typeface="Calibri" pitchFamily="34" charset="0"/>
                <a:cs typeface="Times New Roman" pitchFamily="18" charset="0"/>
              </a:rPr>
              <a:t> известны </a:t>
            </a: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страшные подробности расправ в татарском стане над теми, кто отказывался выполнять языческие обряды:</a:t>
            </a:r>
            <a:r>
              <a:rPr lang="ru-RU" sz="1600" dirty="0" smtClean="0">
                <a:solidFill>
                  <a:srgbClr val="002060"/>
                </a:solidFill>
                <a:latin typeface="Times New Roman" pitchFamily="18" charset="0"/>
                <a:ea typeface="Calibri" pitchFamily="34" charset="0"/>
                <a:cs typeface="Times New Roman" pitchFamily="18" charset="0"/>
              </a:rPr>
              <a:t> поклоняться огню и идолам.</a:t>
            </a:r>
            <a:endParaRPr kumimoji="0" lang="ru-RU" sz="1600" b="0" i="0" u="none" strike="noStrike" cap="none" normalizeH="0" baseline="0" dirty="0" smtClean="0">
              <a:ln>
                <a:noFill/>
              </a:ln>
              <a:solidFill>
                <a:srgbClr val="002060"/>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Когда князю Александру предложили исполнить эти обряды, он бестрепетно ответил:</a:t>
            </a:r>
            <a:endParaRPr kumimoji="0" lang="ru-RU" sz="1600" b="0" i="0" u="none" strike="noStrike" cap="none" normalizeH="0" baseline="0" dirty="0" smtClean="0">
              <a:ln>
                <a:noFill/>
              </a:ln>
              <a:solidFill>
                <a:srgbClr val="002060"/>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Я христианин. И поклоняюсь Богу Единому, в Троице славимому, создавшему небо, и землю, и все, что на них есть.</a:t>
            </a:r>
          </a:p>
          <a:p>
            <a:pPr algn="ctr" eaLnBrk="0" fontAlgn="base" hangingPunct="0">
              <a:spcBef>
                <a:spcPct val="0"/>
              </a:spcBef>
              <a:spcAft>
                <a:spcPct val="0"/>
              </a:spcAft>
              <a:buFontTx/>
              <a:buChar char="-"/>
            </a:pPr>
            <a:r>
              <a:rPr lang="ru-RU" sz="1600" dirty="0" smtClean="0">
                <a:solidFill>
                  <a:srgbClr val="002060"/>
                </a:solidFill>
                <a:latin typeface="Times New Roman" pitchFamily="18" charset="0"/>
                <a:ea typeface="Calibri" pitchFamily="34" charset="0"/>
                <a:cs typeface="Times New Roman" pitchFamily="18" charset="0"/>
              </a:rPr>
              <a:t> Смерть, смерть ему!-  закричали татары.</a:t>
            </a:r>
            <a:endParaRPr kumimoji="0" lang="ru-RU" sz="1600" b="0" i="0" u="none" strike="noStrike" cap="none" normalizeH="0" baseline="0" dirty="0" smtClean="0">
              <a:ln>
                <a:noFill/>
              </a:ln>
              <a:solidFill>
                <a:srgbClr val="002060"/>
              </a:solidFill>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rgbClr val="002060"/>
              </a:solidFill>
              <a:effectLst/>
              <a:latin typeface="Arial" pitchFamily="34" charset="0"/>
              <a:cs typeface="Arial" pitchFamily="34" charset="0"/>
            </a:endParaRPr>
          </a:p>
        </p:txBody>
      </p:sp>
      <p:pic>
        <p:nvPicPr>
          <p:cNvPr id="4" name="Picture 2"/>
          <p:cNvPicPr>
            <a:picLocks noChangeAspect="1" noChangeArrowheads="1"/>
          </p:cNvPicPr>
          <p:nvPr/>
        </p:nvPicPr>
        <p:blipFill>
          <a:blip r:embed="rId2" cstate="print"/>
          <a:srcRect/>
          <a:stretch>
            <a:fillRect/>
          </a:stretch>
        </p:blipFill>
        <p:spPr bwMode="auto">
          <a:xfrm>
            <a:off x="251520" y="260648"/>
            <a:ext cx="4336671" cy="4885982"/>
          </a:xfrm>
          <a:prstGeom prst="rect">
            <a:avLst/>
          </a:prstGeom>
          <a:noFill/>
          <a:ln w="28575">
            <a:solidFill>
              <a:schemeClr val="bg1"/>
            </a:solidFill>
            <a:miter lim="800000"/>
            <a:headEnd/>
            <a:tailEnd/>
          </a:ln>
          <a:effectLst>
            <a:outerShdw blurRad="50800" dist="38100" dir="5400000" algn="t" rotWithShape="0">
              <a:prstClr val="black">
                <a:alpha val="40000"/>
              </a:prstClr>
            </a:outerShdw>
          </a:effectLst>
        </p:spPr>
      </p:pic>
      <p:sp>
        <p:nvSpPr>
          <p:cNvPr id="5" name="TextBox 4"/>
          <p:cNvSpPr txBox="1"/>
          <p:nvPr/>
        </p:nvSpPr>
        <p:spPr>
          <a:xfrm>
            <a:off x="179512" y="5229200"/>
            <a:ext cx="8784976" cy="1077218"/>
          </a:xfrm>
          <a:prstGeom prst="rect">
            <a:avLst/>
          </a:prstGeom>
          <a:solidFill>
            <a:schemeClr val="bg1">
              <a:lumMod val="95000"/>
            </a:schemeClr>
          </a:solidFill>
          <a:ln>
            <a:solidFill>
              <a:srgbClr val="00B0F0"/>
            </a:solidFill>
          </a:ln>
          <a:effectLst>
            <a:outerShdw blurRad="50800" dist="38100" dir="5400000" algn="t" rotWithShape="0">
              <a:prstClr val="black">
                <a:alpha val="40000"/>
              </a:prstClr>
            </a:outerShdw>
          </a:effectLst>
        </p:spPr>
        <p:txBody>
          <a:bodyPr wrap="square" rtlCol="0">
            <a:spAutoFit/>
          </a:bodyPr>
          <a:lstStyle/>
          <a:p>
            <a:pPr lvl="0" algn="ctr"/>
            <a:r>
              <a:rPr lang="ru-RU" sz="1600" dirty="0" smtClean="0">
                <a:solidFill>
                  <a:srgbClr val="002060"/>
                </a:solidFill>
                <a:latin typeface="Times New Roman" pitchFamily="18" charset="0"/>
                <a:ea typeface="Calibri" pitchFamily="34" charset="0"/>
                <a:cs typeface="Times New Roman" pitchFamily="18" charset="0"/>
              </a:rPr>
              <a:t>Но, к всеобщему изумлению, хан приказал: «Князя к исполнению обрядов не принуждать!»</a:t>
            </a:r>
            <a:endParaRPr lang="ru-RU" sz="1600" dirty="0" smtClean="0">
              <a:solidFill>
                <a:srgbClr val="002060"/>
              </a:solidFill>
              <a:latin typeface="Times New Roman" pitchFamily="18" charset="0"/>
              <a:cs typeface="Times New Roman" pitchFamily="18" charset="0"/>
            </a:endParaRPr>
          </a:p>
          <a:p>
            <a:pPr algn="ctr"/>
            <a:r>
              <a:rPr lang="ru-RU" sz="1600" dirty="0" smtClean="0">
                <a:solidFill>
                  <a:srgbClr val="002060"/>
                </a:solidFill>
                <a:latin typeface="Times New Roman" pitchFamily="18" charset="0"/>
                <a:ea typeface="Calibri" pitchFamily="34" charset="0"/>
                <a:cs typeface="Times New Roman" pitchFamily="18" charset="0"/>
              </a:rPr>
              <a:t>Князь Александр предстал перед ханом. Тот с удивлением внимал его мудрым речам, горевшим любовью к Родине, и, обернувшись к стоявшим вокруг него приближенным, сказал:</a:t>
            </a:r>
          </a:p>
          <a:p>
            <a:pPr algn="ctr"/>
            <a:r>
              <a:rPr lang="ru-RU" sz="1600" dirty="0" smtClean="0">
                <a:solidFill>
                  <a:srgbClr val="002060"/>
                </a:solidFill>
                <a:latin typeface="Times New Roman" pitchFamily="18" charset="0"/>
                <a:ea typeface="Calibri" pitchFamily="34" charset="0"/>
                <a:cs typeface="Times New Roman" pitchFamily="18" charset="0"/>
              </a:rPr>
              <a:t> «Правду говорили мне: нет князя, равного этому!»</a:t>
            </a:r>
            <a:endParaRPr lang="ru-RU" sz="1600" spc="3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Наталья\Desktop\9 ГРУППА\РОЖД. ЧТЕНИЯ  2021\ИНТ КАРТИНЫ А. НЕВСКИЙ\2 Генрих Семирадский «Александр Невский принимает папских легатов   .jpg"/>
          <p:cNvPicPr>
            <a:picLocks noChangeAspect="1" noChangeArrowheads="1"/>
          </p:cNvPicPr>
          <p:nvPr/>
        </p:nvPicPr>
        <p:blipFill>
          <a:blip r:embed="rId2" cstate="print"/>
          <a:srcRect/>
          <a:stretch>
            <a:fillRect/>
          </a:stretch>
        </p:blipFill>
        <p:spPr bwMode="auto">
          <a:xfrm>
            <a:off x="179512" y="404664"/>
            <a:ext cx="5256584" cy="5919576"/>
          </a:xfrm>
          <a:prstGeom prst="rect">
            <a:avLst/>
          </a:prstGeom>
          <a:noFill/>
          <a:ln w="28575">
            <a:solidFill>
              <a:schemeClr val="bg1"/>
            </a:solidFill>
          </a:ln>
          <a:effectLst>
            <a:outerShdw blurRad="50800" dist="38100" dir="5400000" algn="t" rotWithShape="0">
              <a:prstClr val="black">
                <a:alpha val="40000"/>
              </a:prstClr>
            </a:outerShdw>
          </a:effectLst>
        </p:spPr>
      </p:pic>
      <p:sp>
        <p:nvSpPr>
          <p:cNvPr id="21505" name="Rectangle 1"/>
          <p:cNvSpPr>
            <a:spLocks noChangeArrowheads="1"/>
          </p:cNvSpPr>
          <p:nvPr/>
        </p:nvSpPr>
        <p:spPr bwMode="auto">
          <a:xfrm>
            <a:off x="5580112" y="404664"/>
            <a:ext cx="3384376" cy="5909310"/>
          </a:xfrm>
          <a:prstGeom prst="rect">
            <a:avLst/>
          </a:prstGeom>
          <a:solidFill>
            <a:schemeClr val="bg1">
              <a:lumMod val="95000"/>
            </a:schemeClr>
          </a:solidFill>
          <a:ln w="12700">
            <a:solidFill>
              <a:srgbClr val="00B0F0"/>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И с этого времени князь Александр стал таким же защитником Русской земли от татар, как ранее от крестоносцев.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Последние, не сумев захватить Русь силою, пошли на хитрость.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К Александру приехали послы Папы Римского, благословлявшего крестоносное воинство на походы против православных русичей.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Послы, обещая многое, в том числе и помощь в борьбе с татаро-монголами, предложили князю Александру принять католичество.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Мудрый Александр ответил отказом: «Мы знаем истинное учение Церкви, а вашего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не приемлем и знать не хотим».</a:t>
            </a:r>
            <a:endParaRPr kumimoji="0" lang="ru-RU" b="0" i="0" u="none" strike="noStrike" cap="none" normalizeH="0" baseline="0" dirty="0" smtClean="0">
              <a:ln>
                <a:noFill/>
              </a:ln>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 name="Прямоугольник 2"/>
          <p:cNvSpPr/>
          <p:nvPr/>
        </p:nvSpPr>
        <p:spPr>
          <a:xfrm>
            <a:off x="5724128" y="188640"/>
            <a:ext cx="3240000" cy="5256000"/>
          </a:xfrm>
          <a:prstGeom prst="rect">
            <a:avLst/>
          </a:prstGeom>
          <a:solidFill>
            <a:schemeClr val="bg1"/>
          </a:solidFill>
          <a:ln w="12700">
            <a:solidFill>
              <a:schemeClr val="bg2">
                <a:lumMod val="50000"/>
              </a:schemeClr>
            </a:solidFill>
          </a:ln>
          <a:effectLst>
            <a:outerShdw blurRad="50800" dist="38100" dir="5400000" algn="t" rotWithShape="0">
              <a:prstClr val="black">
                <a:alpha val="40000"/>
              </a:prstClr>
            </a:outerShdw>
          </a:effectLst>
        </p:spPr>
        <p:txBody>
          <a:bodyPr wrap="square">
            <a:spAutoFit/>
          </a:bodyPr>
          <a:lstStyle/>
          <a:p>
            <a:pPr algn="ctr"/>
            <a:r>
              <a:rPr lang="ru-RU" dirty="0" smtClean="0">
                <a:solidFill>
                  <a:srgbClr val="002060"/>
                </a:solidFill>
                <a:latin typeface="Times New Roman" pitchFamily="18" charset="0"/>
                <a:cs typeface="Times New Roman" pitchFamily="18" charset="0"/>
              </a:rPr>
              <a:t>Несколько раз приходилось князю Александру совершать поездки в Орду. </a:t>
            </a:r>
          </a:p>
          <a:p>
            <a:pPr algn="ctr"/>
            <a:r>
              <a:rPr lang="ru-RU" dirty="0" smtClean="0">
                <a:solidFill>
                  <a:srgbClr val="002060"/>
                </a:solidFill>
                <a:latin typeface="Times New Roman" pitchFamily="18" charset="0"/>
                <a:cs typeface="Times New Roman" pitchFamily="18" charset="0"/>
              </a:rPr>
              <a:t>Он был надеждою Руси. И не только по причине прежних побед. Его умение обходиться с золотоордынскими ханами было очень важным для Руси. Он всячески благотворил бедствующим, золотом и серебром выкупал пленных русичей.</a:t>
            </a:r>
          </a:p>
          <a:p>
            <a:pPr algn="ctr"/>
            <a:r>
              <a:rPr lang="ru-RU" dirty="0" smtClean="0">
                <a:solidFill>
                  <a:srgbClr val="002060"/>
                </a:solidFill>
                <a:latin typeface="Times New Roman" pitchFamily="18" charset="0"/>
                <a:cs typeface="Times New Roman" pitchFamily="18" charset="0"/>
              </a:rPr>
              <a:t>Что пережил он там за это время, сколько новых страданий и унижений выпало на его долю, ведомо одному Богу.</a:t>
            </a:r>
          </a:p>
          <a:p>
            <a:pPr algn="ctr"/>
            <a:r>
              <a:rPr lang="ru-RU" dirty="0" smtClean="0">
                <a:solidFill>
                  <a:srgbClr val="002060"/>
                </a:solidFill>
                <a:latin typeface="Times New Roman" pitchFamily="18" charset="0"/>
                <a:cs typeface="Times New Roman" pitchFamily="18" charset="0"/>
              </a:rPr>
              <a:t>Отвел князь грозу от родной земли. Русь была спасена.</a:t>
            </a:r>
          </a:p>
          <a:p>
            <a:endParaRPr lang="ru-RU" u="sng" dirty="0" smtClean="0">
              <a:solidFill>
                <a:srgbClr val="002060"/>
              </a:solidFill>
            </a:endParaRPr>
          </a:p>
          <a:p>
            <a:endParaRPr lang="ru-RU" dirty="0">
              <a:solidFill>
                <a:srgbClr val="002060"/>
              </a:solidFill>
            </a:endParaRPr>
          </a:p>
        </p:txBody>
      </p:sp>
      <p:pic>
        <p:nvPicPr>
          <p:cNvPr id="5" name="Picture 2" descr="C:\Users\Наталья\Desktop\АДАПТАЦИЯ\День Ангела 2017\Александр Невский\А. Невский в Орде\1-9.jpg"/>
          <p:cNvPicPr>
            <a:picLocks noChangeAspect="1" noChangeArrowheads="1"/>
          </p:cNvPicPr>
          <p:nvPr/>
        </p:nvPicPr>
        <p:blipFill>
          <a:blip r:embed="rId2" cstate="print"/>
          <a:srcRect/>
          <a:stretch>
            <a:fillRect/>
          </a:stretch>
        </p:blipFill>
        <p:spPr bwMode="auto">
          <a:xfrm>
            <a:off x="163993" y="548680"/>
            <a:ext cx="5426673" cy="4464496"/>
          </a:xfrm>
          <a:prstGeom prst="rect">
            <a:avLst/>
          </a:prstGeom>
          <a:noFill/>
          <a:ln w="19050">
            <a:solidFill>
              <a:schemeClr val="bg2">
                <a:lumMod val="50000"/>
              </a:schemeClr>
            </a:solidFill>
          </a:ln>
          <a:effectLst>
            <a:outerShdw blurRad="50800" dist="38100" dir="5400000" algn="t" rotWithShape="0">
              <a:prstClr val="black">
                <a:alpha val="40000"/>
              </a:prstClr>
            </a:outerShdw>
          </a:effectLst>
        </p:spPr>
      </p:pic>
      <p:sp>
        <p:nvSpPr>
          <p:cNvPr id="20481" name="Rectangle 1"/>
          <p:cNvSpPr>
            <a:spLocks noChangeArrowheads="1"/>
          </p:cNvSpPr>
          <p:nvPr/>
        </p:nvSpPr>
        <p:spPr bwMode="auto">
          <a:xfrm>
            <a:off x="179512" y="5445224"/>
            <a:ext cx="8784976" cy="1200329"/>
          </a:xfrm>
          <a:prstGeom prst="rect">
            <a:avLst/>
          </a:prstGeom>
          <a:solidFill>
            <a:schemeClr val="bg1"/>
          </a:solidFill>
          <a:ln w="12700">
            <a:no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Но силы оставляли его: он был сражен тяжкой, непосильной для простого человека жизнью. Четыре поездки в Орду, двадцать битв...</a:t>
            </a:r>
            <a:endParaRPr kumimoji="0" lang="ru-RU" b="0" i="0" u="none" strike="noStrike" cap="none" normalizeH="0" baseline="0" dirty="0" smtClean="0">
              <a:ln>
                <a:noFill/>
              </a:ln>
              <a:solidFill>
                <a:srgbClr val="002060"/>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Недалеко от Владимира, около Городпа, ему стало совсем плохо. Сознавая, что смерть близка, Александр принял пострижение в схиму с именем Алексия. </a:t>
            </a:r>
            <a:endParaRPr kumimoji="0" lang="ru-RU" b="0" i="0" u="none" strike="noStrike" cap="none" normalizeH="0" baseline="0" dirty="0" smtClean="0">
              <a:ln>
                <a:noFill/>
              </a:ln>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6146" name="Picture 2" descr="C:\Users\Наталья\Desktop\АДАПТАЦИЯ\День Ангела и ПАСХА 2018\Александр Невский\Детские годы\28999924_Nesterov_M.jpg"/>
          <p:cNvPicPr>
            <a:picLocks noChangeAspect="1" noChangeArrowheads="1"/>
          </p:cNvPicPr>
          <p:nvPr/>
        </p:nvPicPr>
        <p:blipFill>
          <a:blip r:embed="rId2" cstate="print"/>
          <a:srcRect/>
          <a:stretch>
            <a:fillRect/>
          </a:stretch>
        </p:blipFill>
        <p:spPr bwMode="auto">
          <a:xfrm>
            <a:off x="1259632" y="188640"/>
            <a:ext cx="6723219" cy="5100042"/>
          </a:xfrm>
          <a:prstGeom prst="rect">
            <a:avLst/>
          </a:prstGeom>
          <a:noFill/>
          <a:ln w="28575">
            <a:solidFill>
              <a:schemeClr val="bg1"/>
            </a:solidFill>
          </a:ln>
          <a:effectLst>
            <a:outerShdw blurRad="50800" dist="38100" dir="5400000" algn="t" rotWithShape="0">
              <a:prstClr val="black">
                <a:alpha val="40000"/>
              </a:prstClr>
            </a:outerShdw>
          </a:effectLst>
        </p:spPr>
      </p:pic>
      <p:sp>
        <p:nvSpPr>
          <p:cNvPr id="16385" name="Rectangle 1"/>
          <p:cNvSpPr>
            <a:spLocks noChangeArrowheads="1"/>
          </p:cNvSpPr>
          <p:nvPr/>
        </p:nvSpPr>
        <p:spPr bwMode="auto">
          <a:xfrm>
            <a:off x="179512" y="5218378"/>
            <a:ext cx="8784976" cy="1569660"/>
          </a:xfrm>
          <a:prstGeom prst="rect">
            <a:avLst/>
          </a:prstGeom>
          <a:solidFill>
            <a:schemeClr val="bg1"/>
          </a:solidFill>
          <a:ln w="12700">
            <a:solidFill>
              <a:schemeClr val="bg2">
                <a:lumMod val="50000"/>
              </a:schemeClr>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Облегчив свою душу исповедью и причащением Святых Тайн, он призвал приближенных</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 и уже чуть слышным голосом дал последнее благословение.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Стояла глубокая осень. Почившего любимца несли на руках во Владимир.</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 А в это время митрополит Кирилл совершал службу в одном из храмов города.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dirty="0" smtClean="0">
                <a:ln>
                  <a:noFill/>
                </a:ln>
                <a:solidFill>
                  <a:srgbClr val="002060"/>
                </a:solidFill>
                <a:latin typeface="Times New Roman" pitchFamily="18" charset="0"/>
                <a:ea typeface="Calibri" pitchFamily="34" charset="0"/>
                <a:cs typeface="Times New Roman" pitchFamily="18" charset="0"/>
              </a:rPr>
              <a:t> Узнав о смерти  Великого князя, </a:t>
            </a:r>
            <a:r>
              <a:rPr lang="ru-RU" sz="1600" dirty="0" smtClean="0">
                <a:solidFill>
                  <a:srgbClr val="002060"/>
                </a:solidFill>
                <a:latin typeface="Times New Roman" pitchFamily="18" charset="0"/>
                <a:ea typeface="Calibri" pitchFamily="34" charset="0"/>
                <a:cs typeface="Times New Roman" pitchFamily="18" charset="0"/>
              </a:rPr>
              <a:t>о</a:t>
            </a: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a:t>
            </a:r>
            <a:r>
              <a:rPr kumimoji="0" lang="ru-RU" sz="1600" b="0" i="0" u="none" strike="noStrike" cap="none" normalizeH="0" dirty="0" smtClean="0">
                <a:ln>
                  <a:noFill/>
                </a:ln>
                <a:solidFill>
                  <a:srgbClr val="002060"/>
                </a:solidFill>
                <a:latin typeface="Times New Roman" pitchFamily="18" charset="0"/>
                <a:ea typeface="Calibri" pitchFamily="34" charset="0"/>
                <a:cs typeface="Times New Roman" pitchFamily="18" charset="0"/>
              </a:rPr>
              <a:t> </a:t>
            </a: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со слезами </a:t>
            </a:r>
            <a:r>
              <a:rPr lang="ru-RU" sz="1600" dirty="0" smtClean="0">
                <a:solidFill>
                  <a:srgbClr val="002060"/>
                </a:solidFill>
                <a:latin typeface="Times New Roman" pitchFamily="18" charset="0"/>
                <a:ea typeface="Calibri" pitchFamily="34" charset="0"/>
                <a:cs typeface="Times New Roman" pitchFamily="18" charset="0"/>
              </a:rPr>
              <a:t> воскликнул, обратившись к народу</a:t>
            </a: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 «Солнце земли Русской закатилось!»</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4" name="Скругленный прямоугольник 3"/>
          <p:cNvSpPr/>
          <p:nvPr/>
        </p:nvSpPr>
        <p:spPr>
          <a:xfrm>
            <a:off x="6084168" y="404664"/>
            <a:ext cx="2736304" cy="5850195"/>
          </a:xfrm>
          <a:prstGeom prst="roundRect">
            <a:avLst/>
          </a:prstGeom>
          <a:solidFill>
            <a:srgbClr val="FFFFCC"/>
          </a:solidFill>
          <a:effectLst>
            <a:glow rad="63500">
              <a:schemeClr val="accent6">
                <a:satMod val="175000"/>
                <a:alpha val="40000"/>
              </a:schemeClr>
            </a:glow>
            <a:outerShdw blurRad="50800" dist="38100" dir="5400000" algn="t" rotWithShape="0">
              <a:prstClr val="black">
                <a:alpha val="40000"/>
              </a:prstClr>
            </a:outerShdw>
          </a:effectLst>
        </p:spPr>
        <p:txBody>
          <a:bodyPr wrap="square">
            <a:spAutoFit/>
          </a:bodyPr>
          <a:lstStyle/>
          <a:p>
            <a:pPr lvl="0" algn="ctr" fontAlgn="base">
              <a:spcBef>
                <a:spcPct val="0"/>
              </a:spcBef>
              <a:spcAft>
                <a:spcPct val="0"/>
              </a:spcAft>
            </a:pPr>
            <a:r>
              <a:rPr lang="ru-RU" dirty="0" smtClean="0">
                <a:solidFill>
                  <a:srgbClr val="002060"/>
                </a:solidFill>
                <a:latin typeface="Times New Roman" pitchFamily="18" charset="0"/>
                <a:ea typeface="Calibri" pitchFamily="34" charset="0"/>
                <a:cs typeface="Times New Roman" pitchFamily="18" charset="0"/>
              </a:rPr>
              <a:t>На торжественное отпевание в храме собралось множество людей. Пылали свечи, курился фимиам... Плач и стон заглушали церковное пение. Народ прощался с великим князем.</a:t>
            </a:r>
            <a:endParaRPr lang="ru-RU" dirty="0" smtClean="0">
              <a:solidFill>
                <a:srgbClr val="002060"/>
              </a:solidFill>
              <a:latin typeface="Times New Roman" pitchFamily="18" charset="0"/>
              <a:cs typeface="Times New Roman" pitchFamily="18" charset="0"/>
            </a:endParaRPr>
          </a:p>
          <a:p>
            <a:pPr lvl="0" algn="ctr" eaLnBrk="0" fontAlgn="base" hangingPunct="0">
              <a:spcBef>
                <a:spcPct val="0"/>
              </a:spcBef>
              <a:spcAft>
                <a:spcPct val="0"/>
              </a:spcAft>
            </a:pPr>
            <a:r>
              <a:rPr lang="ru-RU" dirty="0" smtClean="0">
                <a:solidFill>
                  <a:srgbClr val="002060"/>
                </a:solidFill>
                <a:latin typeface="Times New Roman" pitchFamily="18" charset="0"/>
                <a:ea typeface="Calibri" pitchFamily="34" charset="0"/>
                <a:cs typeface="Times New Roman" pitchFamily="18" charset="0"/>
              </a:rPr>
              <a:t>При отпевании совершилось чудо: когда усопшему вкладывали в руку прощальную грамоту, он неожиданно сам протянул за нею руку, взял листок с молитвой и снова сложил крестообразно руки на груди. </a:t>
            </a:r>
            <a:endParaRPr lang="ru-RU" dirty="0">
              <a:solidFill>
                <a:srgbClr val="002060"/>
              </a:solidFill>
            </a:endParaRPr>
          </a:p>
        </p:txBody>
      </p:sp>
      <p:pic>
        <p:nvPicPr>
          <p:cNvPr id="48132" name="Picture 4" descr="https://korupciya.com/wp-content/uploads/2016/11/huge_de2fc2b7-14f6-41b8-b03c-e1c2bca2b7f4-1024x768.jpg"/>
          <p:cNvPicPr>
            <a:picLocks noChangeAspect="1" noChangeArrowheads="1"/>
          </p:cNvPicPr>
          <p:nvPr/>
        </p:nvPicPr>
        <p:blipFill>
          <a:blip r:embed="rId2" cstate="print"/>
          <a:srcRect/>
          <a:stretch>
            <a:fillRect/>
          </a:stretch>
        </p:blipFill>
        <p:spPr bwMode="auto">
          <a:xfrm>
            <a:off x="179512" y="0"/>
            <a:ext cx="5616624" cy="4581128"/>
          </a:xfrm>
          <a:prstGeom prst="rect">
            <a:avLst/>
          </a:prstGeom>
          <a:ln>
            <a:noFill/>
          </a:ln>
          <a:effectLst>
            <a:softEdge rad="112500"/>
          </a:effectLst>
        </p:spPr>
      </p:pic>
      <p:sp>
        <p:nvSpPr>
          <p:cNvPr id="6" name="TextBox 5"/>
          <p:cNvSpPr txBox="1"/>
          <p:nvPr/>
        </p:nvSpPr>
        <p:spPr>
          <a:xfrm>
            <a:off x="467544" y="4725144"/>
            <a:ext cx="5688632" cy="1940957"/>
          </a:xfrm>
          <a:prstGeom prst="roundRect">
            <a:avLst/>
          </a:prstGeom>
          <a:solidFill>
            <a:srgbClr val="FFFFCC"/>
          </a:solidFill>
          <a:effectLst>
            <a:glow rad="63500">
              <a:schemeClr val="accent6">
                <a:satMod val="175000"/>
                <a:alpha val="40000"/>
              </a:schemeClr>
            </a:glow>
            <a:outerShdw blurRad="50800" dist="38100" dir="5400000" algn="t" rotWithShape="0">
              <a:prstClr val="black">
                <a:alpha val="40000"/>
              </a:prstClr>
            </a:outerShdw>
          </a:effectLst>
        </p:spPr>
        <p:txBody>
          <a:bodyPr wrap="square" rtlCol="0">
            <a:spAutoFit/>
          </a:bodyPr>
          <a:lstStyle/>
          <a:p>
            <a:pPr lvl="0" algn="ctr" eaLnBrk="0" fontAlgn="base" hangingPunct="0">
              <a:spcBef>
                <a:spcPct val="0"/>
              </a:spcBef>
              <a:spcAft>
                <a:spcPct val="0"/>
              </a:spcAft>
            </a:pPr>
            <a:r>
              <a:rPr lang="ru-RU" dirty="0" smtClean="0">
                <a:solidFill>
                  <a:srgbClr val="002060"/>
                </a:solidFill>
                <a:latin typeface="Times New Roman" pitchFamily="18" charset="0"/>
                <a:ea typeface="Calibri" pitchFamily="34" charset="0"/>
                <a:cs typeface="Times New Roman" pitchFamily="18" charset="0"/>
              </a:rPr>
              <a:t>Трепет и ужас объяли присутствующих -  ведь девять дней прошло с тех пор, как почил князь.</a:t>
            </a:r>
            <a:endParaRPr lang="ru-RU" dirty="0" smtClean="0">
              <a:solidFill>
                <a:srgbClr val="002060"/>
              </a:solidFill>
              <a:latin typeface="Times New Roman" pitchFamily="18" charset="0"/>
              <a:cs typeface="Times New Roman" pitchFamily="18" charset="0"/>
            </a:endParaRPr>
          </a:p>
          <a:p>
            <a:pPr lvl="0" algn="ctr" eaLnBrk="0" fontAlgn="base" hangingPunct="0">
              <a:spcBef>
                <a:spcPct val="0"/>
              </a:spcBef>
              <a:spcAft>
                <a:spcPct val="0"/>
              </a:spcAft>
            </a:pPr>
            <a:r>
              <a:rPr lang="ru-RU" dirty="0" smtClean="0">
                <a:solidFill>
                  <a:srgbClr val="002060"/>
                </a:solidFill>
                <a:latin typeface="Times New Roman" pitchFamily="18" charset="0"/>
                <a:ea typeface="Calibri" pitchFamily="34" charset="0"/>
                <a:cs typeface="Times New Roman" pitchFamily="18" charset="0"/>
              </a:rPr>
              <a:t>Это событие уверило народ, что так Бог прославил своего угодника - святого благоверного </a:t>
            </a:r>
          </a:p>
          <a:p>
            <a:pPr lvl="0" algn="ctr" eaLnBrk="0" fontAlgn="base" hangingPunct="0">
              <a:spcBef>
                <a:spcPct val="0"/>
              </a:spcBef>
              <a:spcAft>
                <a:spcPct val="0"/>
              </a:spcAft>
            </a:pPr>
            <a:r>
              <a:rPr lang="ru-RU" dirty="0" smtClean="0">
                <a:solidFill>
                  <a:srgbClr val="002060"/>
                </a:solidFill>
                <a:latin typeface="Times New Roman" pitchFamily="18" charset="0"/>
                <a:ea typeface="Calibri" pitchFamily="34" charset="0"/>
                <a:cs typeface="Times New Roman" pitchFamily="18" charset="0"/>
              </a:rPr>
              <a:t>воина-князя Александра , и положило начало его  посмертному почитанию.</a:t>
            </a:r>
            <a:endParaRPr lang="ru-RU" dirty="0">
              <a:solidFill>
                <a:srgbClr val="00206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4788024" y="260648"/>
            <a:ext cx="4176464" cy="6247864"/>
          </a:xfrm>
          <a:prstGeom prst="rect">
            <a:avLst/>
          </a:prstGeom>
          <a:solidFill>
            <a:srgbClr val="FFFFCC"/>
          </a:solidFill>
          <a:ln w="12700">
            <a:solidFill>
              <a:srgbClr val="00B0F0"/>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Times New Roman" pitchFamily="18" charset="0"/>
                <a:cs typeface="Times New Roman" pitchFamily="18" charset="0"/>
              </a:rPr>
              <a:t>Александр Невский канонизирован как благоверный князь. К этому лику святых причисляются миряне, прославившиеся искренней глубокой верой и добрыми делами, а также православные правители, сумевшие в своем государственном служении и в различных политических коллизиях остаться верными Христу. Как и любой православный святой, благоверный князь - вовсе не идеальный безгрешный человек, однако это в первую очередь правитель, руководствовавшийся в своей жизни прежде всего высшими христианскими добродетелями, в том числе милосердием и человеколюбием, а не жаждой власти и не корыстью.</a:t>
            </a:r>
            <a:endParaRPr kumimoji="0" lang="ru-RU" sz="2000" b="0" i="0" u="none" strike="noStrike" cap="none" normalizeH="0" baseline="0" dirty="0" smtClean="0">
              <a:ln>
                <a:noFill/>
              </a:ln>
              <a:solidFill>
                <a:srgbClr val="002060"/>
              </a:solidFill>
              <a:latin typeface="Times New Roman" pitchFamily="18" charset="0"/>
              <a:cs typeface="Times New Roman" pitchFamily="18" charset="0"/>
            </a:endParaRPr>
          </a:p>
        </p:txBody>
      </p:sp>
      <p:pic>
        <p:nvPicPr>
          <p:cNvPr id="3" name="Picture 2" descr="C:\Users\Наталья\Desktop\9 ГРУППА\РОЖД. ЧТЕНИЯ  2021\ИНТ КАРТИНЫ А. НЕВСКИЙ\03795876.jpg"/>
          <p:cNvPicPr>
            <a:picLocks noChangeAspect="1" noChangeArrowheads="1"/>
          </p:cNvPicPr>
          <p:nvPr/>
        </p:nvPicPr>
        <p:blipFill>
          <a:blip r:embed="rId2" cstate="print"/>
          <a:srcRect/>
          <a:stretch>
            <a:fillRect/>
          </a:stretch>
        </p:blipFill>
        <p:spPr bwMode="auto">
          <a:xfrm>
            <a:off x="251520" y="692696"/>
            <a:ext cx="4389459" cy="5047878"/>
          </a:xfrm>
          <a:prstGeom prst="rect">
            <a:avLst/>
          </a:prstGeom>
          <a:noFill/>
          <a:ln w="28575">
            <a:solidFill>
              <a:schemeClr val="bg1"/>
            </a:solidFill>
          </a:ln>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Наталья\Desktop\АДАПТАЦИЯ\День Ангела 2017\Александр Невский\А. Невский в Орде\tcar__petr.jpg"/>
          <p:cNvPicPr>
            <a:picLocks noChangeAspect="1" noChangeArrowheads="1"/>
          </p:cNvPicPr>
          <p:nvPr/>
        </p:nvPicPr>
        <p:blipFill>
          <a:blip r:embed="rId2" cstate="print"/>
          <a:srcRect/>
          <a:stretch>
            <a:fillRect/>
          </a:stretch>
        </p:blipFill>
        <p:spPr bwMode="auto">
          <a:xfrm>
            <a:off x="755576" y="260648"/>
            <a:ext cx="7776864" cy="5062739"/>
          </a:xfrm>
          <a:prstGeom prst="rect">
            <a:avLst/>
          </a:prstGeom>
          <a:noFill/>
          <a:ln w="28575">
            <a:solidFill>
              <a:schemeClr val="bg1"/>
            </a:solidFill>
          </a:ln>
          <a:effectLst>
            <a:outerShdw blurRad="50800" dist="38100" dir="5400000" algn="t" rotWithShape="0">
              <a:prstClr val="black">
                <a:alpha val="40000"/>
              </a:prstClr>
            </a:outerShdw>
          </a:effectLst>
        </p:spPr>
      </p:pic>
      <p:sp>
        <p:nvSpPr>
          <p:cNvPr id="15361" name="Rectangle 1"/>
          <p:cNvSpPr>
            <a:spLocks noChangeArrowheads="1"/>
          </p:cNvSpPr>
          <p:nvPr/>
        </p:nvSpPr>
        <p:spPr bwMode="auto">
          <a:xfrm>
            <a:off x="251520" y="5445224"/>
            <a:ext cx="8712968" cy="1200329"/>
          </a:xfrm>
          <a:prstGeom prst="rect">
            <a:avLst/>
          </a:prstGeom>
          <a:solidFill>
            <a:schemeClr val="bg1"/>
          </a:solidFill>
          <a:ln w="12700">
            <a:solidFill>
              <a:srgbClr val="00B0F0"/>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ru-RU"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В 1724 году по повелению Петра I мощи Александра Невского</a:t>
            </a:r>
          </a:p>
          <a:p>
            <a:pPr lvl="0" algn="ctr" fontAlgn="base">
              <a:spcBef>
                <a:spcPct val="0"/>
              </a:spcBef>
              <a:spcAft>
                <a:spcPct val="0"/>
              </a:spcAft>
            </a:pPr>
            <a:r>
              <a:rPr kumimoji="0" lang="ru-RU"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 были перенесены из Владимира в Санкт-Петербург.</a:t>
            </a:r>
            <a:r>
              <a:rPr kumimoji="0" lang="ru-RU" b="0" i="0" u="none" strike="noStrike" cap="none" normalizeH="0" dirty="0" smtClean="0">
                <a:ln>
                  <a:noFill/>
                </a:ln>
                <a:solidFill>
                  <a:srgbClr val="002060"/>
                </a:solidFill>
                <a:latin typeface="Times New Roman" pitchFamily="18" charset="0"/>
                <a:ea typeface="Calibri" pitchFamily="34" charset="0"/>
                <a:cs typeface="Times New Roman" pitchFamily="18" charset="0"/>
              </a:rPr>
              <a:t> </a:t>
            </a:r>
          </a:p>
          <a:p>
            <a:pPr lvl="0" algn="ctr" fontAlgn="base">
              <a:spcBef>
                <a:spcPct val="0"/>
              </a:spcBef>
              <a:spcAft>
                <a:spcPct val="0"/>
              </a:spcAft>
            </a:pPr>
            <a:r>
              <a:rPr kumimoji="0" lang="ru-RU"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По преданию, Петр</a:t>
            </a:r>
            <a:r>
              <a:rPr lang="ru-RU" dirty="0" smtClean="0">
                <a:solidFill>
                  <a:srgbClr val="002060"/>
                </a:solidFill>
                <a:latin typeface="Times New Roman" pitchFamily="18" charset="0"/>
                <a:ea typeface="Calibri" pitchFamily="34" charset="0"/>
                <a:cs typeface="Times New Roman" pitchFamily="18" charset="0"/>
              </a:rPr>
              <a:t> I на последнем отрезке пути лично правил галерой с драгоценным грузом, а за веслами находились его ближайшие сподвижники. </a:t>
            </a:r>
            <a:endParaRPr kumimoji="0" lang="ru-RU" b="0" i="0" u="none" strike="noStrike" cap="none" normalizeH="0" baseline="0" dirty="0" smtClean="0">
              <a:ln>
                <a:noFill/>
              </a:ln>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s://mtdata.ru/u10/photo0FBA/20465168279-0/original.jpeg"/>
          <p:cNvPicPr>
            <a:picLocks noChangeAspect="1" noChangeArrowheads="1"/>
          </p:cNvPicPr>
          <p:nvPr/>
        </p:nvPicPr>
        <p:blipFill>
          <a:blip r:embed="rId2" cstate="print"/>
          <a:srcRect/>
          <a:stretch>
            <a:fillRect/>
          </a:stretch>
        </p:blipFill>
        <p:spPr bwMode="auto">
          <a:xfrm>
            <a:off x="251520" y="836713"/>
            <a:ext cx="5400600" cy="4385228"/>
          </a:xfrm>
          <a:prstGeom prst="rect">
            <a:avLst/>
          </a:prstGeom>
          <a:noFill/>
          <a:ln w="19050">
            <a:solidFill>
              <a:schemeClr val="bg1"/>
            </a:solidFill>
          </a:ln>
          <a:effectLst>
            <a:outerShdw blurRad="50800" dist="38100" dir="5400000" algn="t" rotWithShape="0">
              <a:prstClr val="black">
                <a:alpha val="40000"/>
              </a:prstClr>
            </a:outerShdw>
          </a:effectLst>
        </p:spPr>
      </p:pic>
      <p:sp>
        <p:nvSpPr>
          <p:cNvPr id="4" name="Прямоугольник 3"/>
          <p:cNvSpPr/>
          <p:nvPr/>
        </p:nvSpPr>
        <p:spPr>
          <a:xfrm>
            <a:off x="0" y="188640"/>
            <a:ext cx="9144000" cy="400110"/>
          </a:xfrm>
          <a:prstGeom prst="rect">
            <a:avLst/>
          </a:prstGeom>
        </p:spPr>
        <p:txBody>
          <a:bodyPr wrap="square">
            <a:spAutoFit/>
          </a:bodyPr>
          <a:lstStyle/>
          <a:p>
            <a:pPr algn="ctr"/>
            <a:r>
              <a:rPr lang="ru-RU" sz="2000" b="1" spc="3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Александро-Невская лавра в Санкт-Петербурге</a:t>
            </a:r>
            <a:endParaRPr lang="ru-RU" sz="2000" b="1" spc="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Picture 2" descr="Мощи святого благоверного великого князя Александра Невского"/>
          <p:cNvPicPr>
            <a:picLocks noChangeAspect="1" noChangeArrowheads="1"/>
          </p:cNvPicPr>
          <p:nvPr/>
        </p:nvPicPr>
        <p:blipFill>
          <a:blip r:embed="rId3" cstate="print"/>
          <a:srcRect/>
          <a:stretch>
            <a:fillRect/>
          </a:stretch>
        </p:blipFill>
        <p:spPr bwMode="auto">
          <a:xfrm>
            <a:off x="6012160" y="980728"/>
            <a:ext cx="2833731" cy="4248472"/>
          </a:xfrm>
          <a:prstGeom prst="rect">
            <a:avLst/>
          </a:prstGeom>
          <a:noFill/>
          <a:ln w="19050">
            <a:solidFill>
              <a:schemeClr val="bg1"/>
            </a:solidFill>
          </a:ln>
          <a:effectLst>
            <a:outerShdw blurRad="50800" dist="38100" dir="5400000" algn="t" rotWithShape="0">
              <a:prstClr val="black">
                <a:alpha val="40000"/>
              </a:prstClr>
            </a:outerShdw>
          </a:effectLst>
        </p:spPr>
      </p:pic>
      <p:sp>
        <p:nvSpPr>
          <p:cNvPr id="6" name="Прямоугольник 5"/>
          <p:cNvSpPr/>
          <p:nvPr/>
        </p:nvSpPr>
        <p:spPr>
          <a:xfrm>
            <a:off x="251520" y="5445224"/>
            <a:ext cx="8640960" cy="1015663"/>
          </a:xfrm>
          <a:prstGeom prst="rect">
            <a:avLst/>
          </a:prstGeom>
          <a:solidFill>
            <a:srgbClr val="FFFFCC"/>
          </a:solidFill>
          <a:ln w="12700">
            <a:solidFill>
              <a:srgbClr val="00B0F0"/>
            </a:solidFill>
          </a:ln>
          <a:effectLst>
            <a:outerShdw blurRad="50800" dist="38100" dir="5400000" algn="t" rotWithShape="0">
              <a:prstClr val="black">
                <a:alpha val="40000"/>
              </a:prstClr>
            </a:outerShdw>
          </a:effectLst>
        </p:spPr>
        <p:txBody>
          <a:bodyPr wrap="square">
            <a:spAutoFit/>
          </a:bodyPr>
          <a:lstStyle/>
          <a:p>
            <a:pPr algn="ctr"/>
            <a:r>
              <a:rPr lang="ru-RU" sz="2000" dirty="0" smtClean="0">
                <a:solidFill>
                  <a:srgbClr val="002060"/>
                </a:solidFill>
                <a:latin typeface="Times New Roman" pitchFamily="18" charset="0"/>
                <a:ea typeface="Calibri" pitchFamily="34" charset="0"/>
                <a:cs typeface="Times New Roman" pitchFamily="18" charset="0"/>
              </a:rPr>
              <a:t>Мощи  святого благоверного князя Александра были установлены </a:t>
            </a:r>
          </a:p>
          <a:p>
            <a:pPr algn="ctr"/>
            <a:r>
              <a:rPr lang="ru-RU" sz="2000" dirty="0" smtClean="0">
                <a:solidFill>
                  <a:srgbClr val="002060"/>
                </a:solidFill>
                <a:latin typeface="Times New Roman" pitchFamily="18" charset="0"/>
                <a:ea typeface="Calibri" pitchFamily="34" charset="0"/>
                <a:cs typeface="Times New Roman" pitchFamily="18" charset="0"/>
              </a:rPr>
              <a:t>в Александро-Невской лавре.</a:t>
            </a:r>
          </a:p>
          <a:p>
            <a:pPr algn="ctr"/>
            <a:r>
              <a:rPr lang="ru-RU" sz="2000" dirty="0" smtClean="0">
                <a:solidFill>
                  <a:srgbClr val="002060"/>
                </a:solidFill>
                <a:latin typeface="Times New Roman" pitchFamily="18" charset="0"/>
                <a:ea typeface="Calibri" pitchFamily="34" charset="0"/>
                <a:cs typeface="Times New Roman" pitchFamily="18" charset="0"/>
              </a:rPr>
              <a:t> Здесь они покоятся и поныне, являя по вере и молитвам чудеса.</a:t>
            </a:r>
            <a:endParaRPr lang="ru-RU" sz="2000" dirty="0">
              <a:solidFill>
                <a:srgbClr val="00206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nvSpPr>
        <p:spPr bwMode="auto">
          <a:xfrm flipH="1">
            <a:off x="4067944" y="486544"/>
            <a:ext cx="4824536" cy="5632311"/>
          </a:xfrm>
          <a:prstGeom prst="rect">
            <a:avLst/>
          </a:prstGeom>
          <a:solidFill>
            <a:schemeClr val="bg1"/>
          </a:solidFill>
          <a:ln w="12700">
            <a:solidFill>
              <a:srgbClr val="00B0F0"/>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ru-RU" sz="2000" b="0" i="0" u="none" strike="noStrike" cap="none" normalizeH="0" baseline="0" dirty="0" smtClean="0">
                <a:ln>
                  <a:noFill/>
                </a:ln>
                <a:solidFill>
                  <a:srgbClr val="002060"/>
                </a:solidFill>
                <a:latin typeface="Times New Roman" pitchFamily="18" charset="0"/>
                <a:ea typeface="Times New Roman" pitchFamily="18" charset="0"/>
                <a:cs typeface="Times New Roman" pitchFamily="18" charset="0"/>
              </a:rPr>
              <a:t>Народ русский никогда не забывал своих героев. </a:t>
            </a:r>
          </a:p>
          <a:p>
            <a:pPr lvl="0" algn="ctr" fontAlgn="base">
              <a:spcBef>
                <a:spcPct val="0"/>
              </a:spcBef>
              <a:spcAft>
                <a:spcPct val="0"/>
              </a:spcAft>
            </a:pPr>
            <a:r>
              <a:rPr lang="ru-RU" sz="2000" dirty="0" smtClean="0">
                <a:solidFill>
                  <a:srgbClr val="002060"/>
                </a:solidFill>
                <a:latin typeface="Times New Roman" pitchFamily="18" charset="0"/>
                <a:ea typeface="Times New Roman" pitchFamily="18" charset="0"/>
                <a:cs typeface="Times New Roman" pitchFamily="18" charset="0"/>
              </a:rPr>
              <a:t>В честь Александра Невского была названа  Александро-Невская Лавра, </a:t>
            </a:r>
          </a:p>
          <a:p>
            <a:pPr lvl="0" algn="ctr" fontAlgn="base">
              <a:spcBef>
                <a:spcPct val="0"/>
              </a:spcBef>
              <a:spcAft>
                <a:spcPct val="0"/>
              </a:spcAft>
            </a:pPr>
            <a:r>
              <a:rPr lang="ru-RU" sz="2000" dirty="0" smtClean="0">
                <a:solidFill>
                  <a:srgbClr val="002060"/>
                </a:solidFill>
                <a:latin typeface="Times New Roman" pitchFamily="18" charset="0"/>
                <a:ea typeface="Times New Roman" pitchFamily="18" charset="0"/>
                <a:cs typeface="Times New Roman" pitchFamily="18" charset="0"/>
              </a:rPr>
              <a:t>построены многие храмы </a:t>
            </a:r>
          </a:p>
          <a:p>
            <a:pPr lvl="0" algn="ctr" fontAlgn="base">
              <a:spcBef>
                <a:spcPct val="0"/>
              </a:spcBef>
              <a:spcAft>
                <a:spcPct val="0"/>
              </a:spcAft>
            </a:pPr>
            <a:r>
              <a:rPr lang="ru-RU" sz="2000" dirty="0" smtClean="0">
                <a:solidFill>
                  <a:srgbClr val="002060"/>
                </a:solidFill>
                <a:latin typeface="Times New Roman" pitchFamily="18" charset="0"/>
                <a:ea typeface="Times New Roman" pitchFamily="18" charset="0"/>
                <a:cs typeface="Times New Roman" pitchFamily="18" charset="0"/>
              </a:rPr>
              <a:t>на Русской земле и в других странах.</a:t>
            </a:r>
          </a:p>
          <a:p>
            <a:pPr lvl="0" algn="ctr" fontAlgn="base">
              <a:spcBef>
                <a:spcPct val="0"/>
              </a:spcBef>
              <a:spcAft>
                <a:spcPct val="0"/>
              </a:spcAft>
            </a:pPr>
            <a:r>
              <a:rPr lang="ru-RU" sz="2000" dirty="0" smtClean="0">
                <a:solidFill>
                  <a:srgbClr val="002060"/>
                </a:solidFill>
                <a:latin typeface="Times New Roman" pitchFamily="18" charset="0"/>
                <a:ea typeface="Times New Roman" pitchFamily="18" charset="0"/>
                <a:cs typeface="Times New Roman" pitchFamily="18" charset="0"/>
              </a:rPr>
              <a:t>Был учрежден военный орден </a:t>
            </a:r>
          </a:p>
          <a:p>
            <a:pPr lvl="0" algn="ctr" fontAlgn="base">
              <a:spcBef>
                <a:spcPct val="0"/>
              </a:spcBef>
              <a:spcAft>
                <a:spcPct val="0"/>
              </a:spcAft>
            </a:pPr>
            <a:r>
              <a:rPr lang="ru-RU" sz="2000" dirty="0" smtClean="0">
                <a:solidFill>
                  <a:srgbClr val="002060"/>
                </a:solidFill>
                <a:latin typeface="Times New Roman" pitchFamily="18" charset="0"/>
                <a:ea typeface="Times New Roman" pitchFamily="18" charset="0"/>
                <a:cs typeface="Times New Roman" pitchFamily="18" charset="0"/>
              </a:rPr>
              <a:t>Александра Невского, </a:t>
            </a:r>
          </a:p>
          <a:p>
            <a:pPr lvl="0" algn="ctr" fontAlgn="base">
              <a:spcBef>
                <a:spcPct val="0"/>
              </a:spcBef>
              <a:spcAft>
                <a:spcPct val="0"/>
              </a:spcAft>
            </a:pPr>
            <a:r>
              <a:rPr lang="ru-RU" sz="2000" dirty="0" smtClean="0">
                <a:solidFill>
                  <a:srgbClr val="002060"/>
                </a:solidFill>
                <a:latin typeface="Times New Roman" pitchFamily="18" charset="0"/>
                <a:ea typeface="Times New Roman" pitchFamily="18" charset="0"/>
                <a:cs typeface="Times New Roman" pitchFamily="18" charset="0"/>
              </a:rPr>
              <a:t>которым награждали  лучших защитников Отечества. </a:t>
            </a:r>
          </a:p>
          <a:p>
            <a:pPr lvl="0" algn="ctr" fontAlgn="base">
              <a:spcBef>
                <a:spcPct val="0"/>
              </a:spcBef>
              <a:spcAft>
                <a:spcPct val="0"/>
              </a:spcAft>
            </a:pPr>
            <a:r>
              <a:rPr lang="ru-RU" sz="2000" dirty="0" smtClean="0">
                <a:solidFill>
                  <a:srgbClr val="002060"/>
                </a:solidFill>
                <a:latin typeface="Times New Roman" pitchFamily="18" charset="0"/>
                <a:ea typeface="Times New Roman" pitchFamily="18" charset="0"/>
                <a:cs typeface="Times New Roman" pitchFamily="18" charset="0"/>
              </a:rPr>
              <a:t>Во многих городах названы улицы его именем, установлены памятники святому князю Александру. </a:t>
            </a:r>
          </a:p>
          <a:p>
            <a:pPr lvl="0" algn="ctr" fontAlgn="base">
              <a:spcBef>
                <a:spcPct val="0"/>
              </a:spcBef>
              <a:spcAft>
                <a:spcPct val="0"/>
              </a:spcAft>
            </a:pPr>
            <a:r>
              <a:rPr lang="ru-RU" sz="2000" dirty="0" smtClean="0">
                <a:solidFill>
                  <a:srgbClr val="002060"/>
                </a:solidFill>
                <a:latin typeface="Times New Roman" pitchFamily="18" charset="0"/>
                <a:ea typeface="Times New Roman" pitchFamily="18" charset="0"/>
                <a:cs typeface="Times New Roman" pitchFamily="18" charset="0"/>
              </a:rPr>
              <a:t>Его отвагу и мужество во имя святой Руси  </a:t>
            </a:r>
          </a:p>
          <a:p>
            <a:pPr lvl="0" algn="ctr" fontAlgn="base">
              <a:spcBef>
                <a:spcPct val="0"/>
              </a:spcBef>
              <a:spcAft>
                <a:spcPct val="0"/>
              </a:spcAft>
            </a:pPr>
            <a:r>
              <a:rPr kumimoji="0" lang="ru-RU" sz="2000" b="0" i="0" u="none" strike="noStrike" cap="none" normalizeH="0" baseline="0" dirty="0" smtClean="0">
                <a:ln>
                  <a:noFill/>
                </a:ln>
                <a:solidFill>
                  <a:srgbClr val="002060"/>
                </a:solidFill>
                <a:latin typeface="Times New Roman" pitchFamily="18" charset="0"/>
                <a:ea typeface="Times New Roman" pitchFamily="18" charset="0"/>
                <a:cs typeface="Times New Roman" pitchFamily="18" charset="0"/>
              </a:rPr>
              <a:t>прославляли художники в картинах, </a:t>
            </a:r>
          </a:p>
          <a:p>
            <a:pPr lvl="0" algn="ctr" fontAlgn="base">
              <a:spcBef>
                <a:spcPct val="0"/>
              </a:spcBef>
              <a:spcAft>
                <a:spcPct val="0"/>
              </a:spcAft>
            </a:pPr>
            <a:r>
              <a:rPr kumimoji="0" lang="ru-RU" sz="2000" b="0" i="0" u="none" strike="noStrike" cap="none" normalizeH="0" baseline="0" dirty="0" smtClean="0">
                <a:ln>
                  <a:noFill/>
                </a:ln>
                <a:solidFill>
                  <a:srgbClr val="002060"/>
                </a:solidFill>
                <a:latin typeface="Times New Roman" pitchFamily="18" charset="0"/>
                <a:ea typeface="Times New Roman" pitchFamily="18" charset="0"/>
                <a:cs typeface="Times New Roman" pitchFamily="18" charset="0"/>
              </a:rPr>
              <a:t>писатели и поэты </a:t>
            </a:r>
            <a:r>
              <a:rPr lang="ru-RU" sz="2000" dirty="0" smtClean="0">
                <a:solidFill>
                  <a:srgbClr val="002060"/>
                </a:solidFill>
                <a:latin typeface="Times New Roman" pitchFamily="18" charset="0"/>
                <a:ea typeface="Times New Roman" pitchFamily="18" charset="0"/>
                <a:cs typeface="Times New Roman" pitchFamily="18" charset="0"/>
              </a:rPr>
              <a:t>- </a:t>
            </a:r>
            <a:r>
              <a:rPr kumimoji="0" lang="ru-RU" sz="2000" b="0" i="0" u="none" strike="noStrike" cap="none" normalizeH="0" baseline="0" dirty="0" smtClean="0">
                <a:ln>
                  <a:noFill/>
                </a:ln>
                <a:solidFill>
                  <a:srgbClr val="002060"/>
                </a:solidFill>
                <a:latin typeface="Times New Roman" pitchFamily="18" charset="0"/>
                <a:ea typeface="Times New Roman" pitchFamily="18" charset="0"/>
                <a:cs typeface="Times New Roman" pitchFamily="18" charset="0"/>
              </a:rPr>
              <a:t> в стихах и книгах, </a:t>
            </a:r>
          </a:p>
          <a:p>
            <a:pPr lvl="0" algn="ctr" fontAlgn="base">
              <a:spcBef>
                <a:spcPct val="0"/>
              </a:spcBef>
              <a:spcAft>
                <a:spcPct val="0"/>
              </a:spcAft>
            </a:pPr>
            <a:r>
              <a:rPr kumimoji="0" lang="ru-RU" sz="2000" b="0" i="0" u="none" strike="noStrike" cap="none" normalizeH="0" baseline="0" dirty="0" smtClean="0">
                <a:ln>
                  <a:noFill/>
                </a:ln>
                <a:solidFill>
                  <a:srgbClr val="002060"/>
                </a:solidFill>
                <a:latin typeface="Times New Roman" pitchFamily="18" charset="0"/>
                <a:ea typeface="Times New Roman" pitchFamily="18" charset="0"/>
                <a:cs typeface="Times New Roman" pitchFamily="18" charset="0"/>
              </a:rPr>
              <a:t>композиторы </a:t>
            </a:r>
            <a:r>
              <a:rPr lang="ru-RU" sz="2000" dirty="0" smtClean="0">
                <a:solidFill>
                  <a:srgbClr val="002060"/>
                </a:solidFill>
                <a:latin typeface="Times New Roman" pitchFamily="18" charset="0"/>
                <a:ea typeface="Times New Roman" pitchFamily="18" charset="0"/>
                <a:cs typeface="Times New Roman" pitchFamily="18" charset="0"/>
              </a:rPr>
              <a:t>- </a:t>
            </a:r>
            <a:r>
              <a:rPr kumimoji="0" lang="ru-RU" sz="2000" b="0" i="0" u="none" strike="noStrike" cap="none" normalizeH="0" baseline="0" dirty="0" smtClean="0">
                <a:ln>
                  <a:noFill/>
                </a:ln>
                <a:solidFill>
                  <a:srgbClr val="002060"/>
                </a:solidFill>
                <a:latin typeface="Times New Roman" pitchFamily="18" charset="0"/>
                <a:ea typeface="Times New Roman" pitchFamily="18" charset="0"/>
                <a:cs typeface="Times New Roman" pitchFamily="18" charset="0"/>
              </a:rPr>
              <a:t> в музыкальных произведениях. </a:t>
            </a:r>
            <a:endParaRPr kumimoji="0" lang="ru-RU" sz="2000" b="0" i="0" u="none" strike="noStrike" cap="none" normalizeH="0" baseline="0" dirty="0" smtClean="0">
              <a:ln>
                <a:noFill/>
              </a:ln>
              <a:solidFill>
                <a:srgbClr val="002060"/>
              </a:solidFill>
              <a:latin typeface="Times New Roman" pitchFamily="18" charset="0"/>
              <a:cs typeface="Times New Roman" pitchFamily="18" charset="0"/>
            </a:endParaRPr>
          </a:p>
        </p:txBody>
      </p:sp>
      <p:pic>
        <p:nvPicPr>
          <p:cNvPr id="3" name="Picture 3" descr="C:\Users\Наталья\Desktop\АДАПТАЦИЯ\День Ангела 2017\Александр Невский\!!!!!Орден_Александра_Невского_(РФ).png"/>
          <p:cNvPicPr>
            <a:picLocks noChangeAspect="1" noChangeArrowheads="1"/>
          </p:cNvPicPr>
          <p:nvPr/>
        </p:nvPicPr>
        <p:blipFill>
          <a:blip r:embed="rId2" cstate="print"/>
          <a:srcRect/>
          <a:stretch>
            <a:fillRect/>
          </a:stretch>
        </p:blipFill>
        <p:spPr bwMode="auto">
          <a:xfrm>
            <a:off x="611560" y="476672"/>
            <a:ext cx="2952328" cy="5626134"/>
          </a:xfrm>
          <a:prstGeom prst="rect">
            <a:avLst/>
          </a:prstGeom>
          <a:solidFill>
            <a:srgbClr val="FFFFFF">
              <a:shade val="85000"/>
            </a:srgbClr>
          </a:solidFill>
          <a:ln>
            <a:noFill/>
          </a:ln>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Наталья\Desktop\АДАПТАЦИЯ\День Ангела 2017\Александр Невский\Детские годы\0_e0adc_37fec7c9_XL (1).jpg"/>
          <p:cNvPicPr>
            <a:picLocks noChangeAspect="1" noChangeArrowheads="1"/>
          </p:cNvPicPr>
          <p:nvPr/>
        </p:nvPicPr>
        <p:blipFill>
          <a:blip r:embed="rId2" cstate="print"/>
          <a:srcRect/>
          <a:stretch>
            <a:fillRect/>
          </a:stretch>
        </p:blipFill>
        <p:spPr bwMode="auto">
          <a:xfrm>
            <a:off x="251520" y="188640"/>
            <a:ext cx="4680934" cy="6408712"/>
          </a:xfrm>
          <a:prstGeom prst="rect">
            <a:avLst/>
          </a:prstGeom>
          <a:noFill/>
          <a:effectLst>
            <a:outerShdw blurRad="50800" dist="38100" dir="5400000" algn="t" rotWithShape="0">
              <a:prstClr val="black">
                <a:alpha val="40000"/>
              </a:prstClr>
            </a:outerShdw>
          </a:effectLst>
        </p:spPr>
      </p:pic>
      <p:sp>
        <p:nvSpPr>
          <p:cNvPr id="36865" name="Rectangle 1"/>
          <p:cNvSpPr>
            <a:spLocks noChangeArrowheads="1"/>
          </p:cNvSpPr>
          <p:nvPr/>
        </p:nvSpPr>
        <p:spPr bwMode="auto">
          <a:xfrm>
            <a:off x="5220072" y="482189"/>
            <a:ext cx="3672408" cy="5170646"/>
          </a:xfrm>
          <a:prstGeom prst="rect">
            <a:avLst/>
          </a:prstGeom>
          <a:solidFill>
            <a:schemeClr val="bg1"/>
          </a:solidFill>
          <a:ln w="12700">
            <a:solidFill>
              <a:srgbClr val="00B0F0"/>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Когда маленькому Александру исполнилось четыре года, состоялся обряд  посвящения его в воины. Княжича опоясали мечом и посадили на коня. В руки дали лук со стрелами. С этого дня стали его обучать воинскому искусству </a:t>
            </a:r>
            <a:r>
              <a:rPr lang="ru-RU" sz="2000" dirty="0" smtClean="0">
                <a:solidFill>
                  <a:srgbClr val="002060"/>
                </a:solidFill>
                <a:latin typeface="Times New Roman" pitchFamily="18" charset="0"/>
                <a:ea typeface="Calibri" pitchFamily="34" charset="0"/>
                <a:cs typeface="Times New Roman" pitchFamily="18" charset="0"/>
              </a:rPr>
              <a:t>- </a:t>
            </a: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умению владеть мечом, стрелять из лука, биться палицей и секирой.</a:t>
            </a:r>
            <a:endParaRPr kumimoji="0" lang="ru-RU" sz="2000" b="0" i="0" u="none" strike="noStrike" cap="none" normalizeH="0" baseline="0" dirty="0" smtClean="0">
              <a:ln>
                <a:noFill/>
              </a:ln>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260648"/>
            <a:ext cx="9144000" cy="461665"/>
          </a:xfrm>
          <a:prstGeom prst="rect">
            <a:avLst/>
          </a:prstGeom>
        </p:spPr>
        <p:txBody>
          <a:bodyPr wrap="square">
            <a:spAutoFit/>
          </a:bodyPr>
          <a:lstStyle/>
          <a:p>
            <a:pPr algn="ctr"/>
            <a:r>
              <a:rPr lang="ru-RU" sz="2400" b="1" spc="300" dirty="0" smtClean="0">
                <a:solidFill>
                  <a:schemeClr val="bg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Храмы в честь Александра Невского </a:t>
            </a:r>
            <a:endParaRPr lang="ru-RU" sz="2400" b="1" spc="300" dirty="0"/>
          </a:p>
        </p:txBody>
      </p:sp>
      <p:pic>
        <p:nvPicPr>
          <p:cNvPr id="1026" name="Picture 2" descr="C:\Users\Наталья\Desktop\АДАПТАЦИЯ\День Ангела и ПАСХА 2018\Александр Невский\Храмы и памятники\Hram-A.Nevskogo Краснодар.jpg"/>
          <p:cNvPicPr>
            <a:picLocks noChangeAspect="1" noChangeArrowheads="1"/>
          </p:cNvPicPr>
          <p:nvPr/>
        </p:nvPicPr>
        <p:blipFill>
          <a:blip r:embed="rId2" cstate="print"/>
          <a:srcRect/>
          <a:stretch>
            <a:fillRect/>
          </a:stretch>
        </p:blipFill>
        <p:spPr bwMode="auto">
          <a:xfrm>
            <a:off x="395535" y="3933056"/>
            <a:ext cx="3456383" cy="2592288"/>
          </a:xfrm>
          <a:prstGeom prst="rect">
            <a:avLst/>
          </a:prstGeom>
          <a:noFill/>
          <a:ln>
            <a:solidFill>
              <a:schemeClr val="bg1"/>
            </a:solidFill>
          </a:ln>
          <a:effectLst>
            <a:outerShdw blurRad="50800" dist="38100" dir="5400000" algn="t" rotWithShape="0">
              <a:prstClr val="black">
                <a:alpha val="40000"/>
              </a:prstClr>
            </a:outerShdw>
          </a:effectLst>
        </p:spPr>
      </p:pic>
      <p:sp>
        <p:nvSpPr>
          <p:cNvPr id="6" name="TextBox 5"/>
          <p:cNvSpPr txBox="1"/>
          <p:nvPr/>
        </p:nvSpPr>
        <p:spPr>
          <a:xfrm>
            <a:off x="2627784" y="6309320"/>
            <a:ext cx="1440160" cy="307777"/>
          </a:xfrm>
          <a:prstGeom prst="rect">
            <a:avLst/>
          </a:prstGeom>
          <a:solidFill>
            <a:schemeClr val="bg1"/>
          </a:solidFill>
        </p:spPr>
        <p:txBody>
          <a:bodyPr wrap="square" rtlCol="0">
            <a:spAutoFit/>
          </a:bodyPr>
          <a:lstStyle/>
          <a:p>
            <a:pPr algn="ctr"/>
            <a:r>
              <a:rPr lang="ru-RU" sz="14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Краснодар</a:t>
            </a:r>
            <a:endParaRPr lang="ru-RU" sz="14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7" name="Picture 3" descr="C:\Users\Наталья\Desktop\АДАПТАЦИЯ\День Ангела и ПАСХА 2018\Александр Невский\Храмы и памятники\Княжье Озеро.jpg"/>
          <p:cNvPicPr>
            <a:picLocks noChangeAspect="1" noChangeArrowheads="1"/>
          </p:cNvPicPr>
          <p:nvPr/>
        </p:nvPicPr>
        <p:blipFill>
          <a:blip r:embed="rId3" cstate="print"/>
          <a:srcRect/>
          <a:stretch>
            <a:fillRect/>
          </a:stretch>
        </p:blipFill>
        <p:spPr bwMode="auto">
          <a:xfrm>
            <a:off x="395535" y="836712"/>
            <a:ext cx="3768419" cy="2826314"/>
          </a:xfrm>
          <a:prstGeom prst="rect">
            <a:avLst/>
          </a:prstGeom>
          <a:noFill/>
          <a:ln>
            <a:solidFill>
              <a:schemeClr val="bg1"/>
            </a:solidFill>
          </a:ln>
          <a:effectLst>
            <a:outerShdw blurRad="50800" dist="38100" dir="5400000" algn="t" rotWithShape="0">
              <a:prstClr val="black">
                <a:alpha val="40000"/>
              </a:prstClr>
            </a:outerShdw>
          </a:effectLst>
        </p:spPr>
      </p:pic>
      <p:sp>
        <p:nvSpPr>
          <p:cNvPr id="8" name="TextBox 7"/>
          <p:cNvSpPr txBox="1"/>
          <p:nvPr/>
        </p:nvSpPr>
        <p:spPr>
          <a:xfrm>
            <a:off x="3059832" y="3429000"/>
            <a:ext cx="1274708" cy="307777"/>
          </a:xfrm>
          <a:prstGeom prst="rect">
            <a:avLst/>
          </a:prstGeom>
          <a:solidFill>
            <a:schemeClr val="bg1"/>
          </a:solidFill>
        </p:spPr>
        <p:txBody>
          <a:bodyPr wrap="none" rtlCol="0">
            <a:spAutoFit/>
          </a:bodyPr>
          <a:lstStyle/>
          <a:p>
            <a:r>
              <a:rPr lang="ru-RU" sz="1400" dirty="0" smtClean="0">
                <a:solidFill>
                  <a:srgbClr val="0070C0"/>
                </a:solidFill>
                <a:latin typeface="Times New Roman" pitchFamily="18" charset="0"/>
                <a:cs typeface="Times New Roman" pitchFamily="18" charset="0"/>
              </a:rPr>
              <a:t>Княжье Озеро</a:t>
            </a:r>
            <a:endParaRPr lang="ru-RU" sz="1400" dirty="0">
              <a:solidFill>
                <a:srgbClr val="0070C0"/>
              </a:solidFill>
              <a:latin typeface="Times New Roman" pitchFamily="18" charset="0"/>
              <a:cs typeface="Times New Roman" pitchFamily="18" charset="0"/>
            </a:endParaRPr>
          </a:p>
        </p:txBody>
      </p:sp>
      <p:pic>
        <p:nvPicPr>
          <p:cNvPr id="1028" name="Picture 4" descr="C:\Users\Наталья\Desktop\АДАПТАЦИЯ\День Ангела и ПАСХА 2018\Александр Невский\Храмы и памятники\Россия Кожухово.jpg"/>
          <p:cNvPicPr>
            <a:picLocks noChangeAspect="1" noChangeArrowheads="1"/>
          </p:cNvPicPr>
          <p:nvPr/>
        </p:nvPicPr>
        <p:blipFill>
          <a:blip r:embed="rId4" cstate="print"/>
          <a:srcRect/>
          <a:stretch>
            <a:fillRect/>
          </a:stretch>
        </p:blipFill>
        <p:spPr bwMode="auto">
          <a:xfrm>
            <a:off x="4644008" y="836712"/>
            <a:ext cx="3744416" cy="2808312"/>
          </a:xfrm>
          <a:prstGeom prst="rect">
            <a:avLst/>
          </a:prstGeom>
          <a:noFill/>
          <a:ln>
            <a:solidFill>
              <a:schemeClr val="bg1"/>
            </a:solidFill>
          </a:ln>
          <a:effectLst>
            <a:outerShdw blurRad="50800" dist="38100" dir="5400000" algn="t" rotWithShape="0">
              <a:prstClr val="black">
                <a:alpha val="40000"/>
              </a:prstClr>
            </a:outerShdw>
          </a:effectLst>
        </p:spPr>
      </p:pic>
      <p:sp>
        <p:nvSpPr>
          <p:cNvPr id="11" name="TextBox 10"/>
          <p:cNvSpPr txBox="1"/>
          <p:nvPr/>
        </p:nvSpPr>
        <p:spPr>
          <a:xfrm>
            <a:off x="7380312" y="3501008"/>
            <a:ext cx="1609928" cy="307777"/>
          </a:xfrm>
          <a:prstGeom prst="rect">
            <a:avLst/>
          </a:prstGeom>
          <a:solidFill>
            <a:schemeClr val="bg1"/>
          </a:solidFill>
        </p:spPr>
        <p:txBody>
          <a:bodyPr wrap="none" rtlCol="0">
            <a:spAutoFit/>
          </a:bodyPr>
          <a:lstStyle/>
          <a:p>
            <a:r>
              <a:rPr lang="ru-RU" sz="1400" dirty="0" smtClean="0">
                <a:solidFill>
                  <a:srgbClr val="0070C0"/>
                </a:solidFill>
                <a:latin typeface="Times New Roman" pitchFamily="18" charset="0"/>
                <a:cs typeface="Times New Roman" pitchFamily="18" charset="0"/>
              </a:rPr>
              <a:t>Москва, Кожухово</a:t>
            </a:r>
            <a:endParaRPr lang="ru-RU" sz="1400" dirty="0">
              <a:solidFill>
                <a:srgbClr val="0070C0"/>
              </a:solidFill>
              <a:latin typeface="Times New Roman" pitchFamily="18" charset="0"/>
              <a:cs typeface="Times New Roman" pitchFamily="18" charset="0"/>
            </a:endParaRPr>
          </a:p>
        </p:txBody>
      </p:sp>
      <p:pic>
        <p:nvPicPr>
          <p:cNvPr id="1030" name="Picture 6" descr="C:\Users\Наталья\Desktop\АДАПТАЦИЯ\День Ангела и ПАСХА 2018\Александр Невский\Храмы и памятники\Болгария.JPG"/>
          <p:cNvPicPr>
            <a:picLocks noChangeAspect="1" noChangeArrowheads="1"/>
          </p:cNvPicPr>
          <p:nvPr/>
        </p:nvPicPr>
        <p:blipFill>
          <a:blip r:embed="rId5" cstate="print"/>
          <a:srcRect/>
          <a:stretch>
            <a:fillRect/>
          </a:stretch>
        </p:blipFill>
        <p:spPr bwMode="auto">
          <a:xfrm>
            <a:off x="4788024" y="4058104"/>
            <a:ext cx="3816424" cy="2510806"/>
          </a:xfrm>
          <a:prstGeom prst="rect">
            <a:avLst/>
          </a:prstGeom>
          <a:noFill/>
          <a:ln>
            <a:solidFill>
              <a:schemeClr val="bg1"/>
            </a:solidFill>
          </a:ln>
          <a:effectLst>
            <a:outerShdw blurRad="50800" dist="38100" dir="5400000" algn="t" rotWithShape="0">
              <a:prstClr val="black">
                <a:alpha val="40000"/>
              </a:prstClr>
            </a:outerShdw>
          </a:effectLst>
        </p:spPr>
      </p:pic>
      <p:sp>
        <p:nvSpPr>
          <p:cNvPr id="13" name="TextBox 12"/>
          <p:cNvSpPr txBox="1"/>
          <p:nvPr/>
        </p:nvSpPr>
        <p:spPr>
          <a:xfrm>
            <a:off x="7884368" y="6381328"/>
            <a:ext cx="887615" cy="307777"/>
          </a:xfrm>
          <a:prstGeom prst="rect">
            <a:avLst/>
          </a:prstGeom>
          <a:solidFill>
            <a:schemeClr val="bg1"/>
          </a:solidFill>
        </p:spPr>
        <p:txBody>
          <a:bodyPr wrap="none" rtlCol="0">
            <a:spAutoFit/>
          </a:bodyPr>
          <a:lstStyle/>
          <a:p>
            <a:r>
              <a:rPr lang="ru-RU" sz="1400" dirty="0" smtClean="0">
                <a:solidFill>
                  <a:srgbClr val="0070C0"/>
                </a:solidFill>
                <a:latin typeface="Times New Roman" pitchFamily="18" charset="0"/>
                <a:cs typeface="Times New Roman" pitchFamily="18" charset="0"/>
              </a:rPr>
              <a:t>Болгария</a:t>
            </a:r>
            <a:endParaRPr lang="ru-RU" sz="1400" dirty="0">
              <a:solidFill>
                <a:srgbClr val="0070C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461665"/>
          </a:xfrm>
          <a:prstGeom prst="rect">
            <a:avLst/>
          </a:prstGeom>
          <a:noFill/>
        </p:spPr>
        <p:txBody>
          <a:bodyPr wrap="square" rtlCol="0">
            <a:spAutoFit/>
          </a:bodyPr>
          <a:lstStyle/>
          <a:p>
            <a:pPr algn="ctr"/>
            <a:r>
              <a:rPr lang="ru-RU"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Памятники Александру Невскому в городах Ро</a:t>
            </a:r>
            <a:r>
              <a:rPr lang="ru-RU" sz="2400" spc="3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ссии</a:t>
            </a:r>
            <a:endParaRPr lang="ru-RU" sz="2400" spc="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4343" name="Picture 7" descr="C:\Users\Наталья\Desktop\АДАПТАЦИЯ\День Ангела и ПАСХА 2018\Александр Невский\Храмы и памятники\Переславль-Залесский_6201-2_e1b_sm1_T3ru_2011.jpg"/>
          <p:cNvPicPr>
            <a:picLocks noChangeAspect="1" noChangeArrowheads="1"/>
          </p:cNvPicPr>
          <p:nvPr/>
        </p:nvPicPr>
        <p:blipFill>
          <a:blip r:embed="rId2" cstate="print"/>
          <a:srcRect/>
          <a:stretch>
            <a:fillRect/>
          </a:stretch>
        </p:blipFill>
        <p:spPr bwMode="auto">
          <a:xfrm>
            <a:off x="683568" y="692696"/>
            <a:ext cx="2370940" cy="3429632"/>
          </a:xfrm>
          <a:prstGeom prst="rect">
            <a:avLst/>
          </a:prstGeom>
          <a:noFill/>
          <a:ln w="19050">
            <a:solidFill>
              <a:schemeClr val="bg1"/>
            </a:solidFill>
          </a:ln>
          <a:effectLst>
            <a:outerShdw blurRad="50800" dist="38100" dir="5400000" algn="t" rotWithShape="0">
              <a:prstClr val="black">
                <a:alpha val="40000"/>
              </a:prstClr>
            </a:outerShdw>
          </a:effectLst>
        </p:spPr>
      </p:pic>
      <p:sp>
        <p:nvSpPr>
          <p:cNvPr id="14" name="Прямоугольник 13"/>
          <p:cNvSpPr/>
          <p:nvPr/>
        </p:nvSpPr>
        <p:spPr>
          <a:xfrm>
            <a:off x="323528" y="3861048"/>
            <a:ext cx="2164119" cy="338554"/>
          </a:xfrm>
          <a:prstGeom prst="rect">
            <a:avLst/>
          </a:prstGeom>
          <a:solidFill>
            <a:schemeClr val="bg1"/>
          </a:solidFill>
        </p:spPr>
        <p:txBody>
          <a:bodyPr wrap="none">
            <a:spAutoFit/>
          </a:bodyPr>
          <a:lstStyle/>
          <a:p>
            <a:r>
              <a:rPr lang="ru-RU" sz="1600" dirty="0" smtClean="0">
                <a:solidFill>
                  <a:srgbClr val="0070C0"/>
                </a:solidFill>
                <a:latin typeface="Times New Roman" pitchFamily="18" charset="0"/>
                <a:cs typeface="Times New Roman" pitchFamily="18" charset="0"/>
              </a:rPr>
              <a:t>Переславль-Залесский</a:t>
            </a:r>
            <a:endParaRPr lang="ru-RU" sz="1600" dirty="0">
              <a:solidFill>
                <a:srgbClr val="0070C0"/>
              </a:solidFill>
              <a:latin typeface="Times New Roman" pitchFamily="18" charset="0"/>
              <a:cs typeface="Times New Roman" pitchFamily="18" charset="0"/>
            </a:endParaRPr>
          </a:p>
        </p:txBody>
      </p:sp>
      <p:sp>
        <p:nvSpPr>
          <p:cNvPr id="55298" name="AutoShape 2" descr="https://zoomdecorate.rambler.ru/enclage/MWsxNjU4LjI5YW1wQHsiZGF0YSI6eyJBY3Rpb24iOiJQcm94eSIsIlJlZmZlcmVyIjoiaHR0cHM6Ly90cmF2ZWwucmFtYmxlci5ydS9ndWlkZS8zMTMwMy1QYW15YXRuaWstQWxla3NhbmRydS1OZXZza29tdS8jMSIsIlByb3RvY29sIjoiaHR0cHM6IiwiSG9zdCI6InRyYXZlbC5yYW1ibGVyLnJ1IiwiTGlua1R5cGUiOiJpbWFnZS8qIn0sImxpbmsiOiJodHRwczovL2ltZzA0LnJsMC5ydS8wYWNlNjYzOGJkODVmYTA1MTMwZGE4YjZmNDhiZGJlNS83NjV4NTI1aS9odHRwcy9uZXdzLnJhbWJsZXIucnUvaW1nLzIwMTgvMTAvNGY1NjA2Yzg2ODc0Ny5qcGcifQ%3D%3D"/>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5300" name="AutoShape 4" descr="https://zoomdecorate.rambler.ru/enclage/MWsxNjU4LjI5YW1wQHsiZGF0YSI6eyJBY3Rpb24iOiJQcm94eSIsIlJlZmZlcmVyIjoiaHR0cHM6Ly90cmF2ZWwucmFtYmxlci5ydS9ndWlkZS8zMTMwMy1QYW15YXRuaWstQWxla3NhbmRydS1OZXZza29tdS8jMSIsIlByb3RvY29sIjoiaHR0cHM6IiwiSG9zdCI6InRyYXZlbC5yYW1ibGVyLnJ1IiwiTGlua1R5cGUiOiJpbWFnZS8qIn0sImxpbmsiOiJodHRwczovL2ltZzA0LnJsMC5ydS8wYWNlNjYzOGJkODVmYTA1MTMwZGE4YjZmNDhiZGJlNS83NjV4NTI1aS9odHRwcy9uZXdzLnJhbWJsZXIucnUvaW1nLzIwMTgvMTAvNGY1NjA2Yzg2ODc0Ny5qcGcifQ%3D%3D"/>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5302" name="AutoShape 6" descr="https://zoomdecorate.rambler.ru/enclage/MWsxNjU4LjI5YW1wQHsiZGF0YSI6eyJBY3Rpb24iOiJQcm94eSIsIlJlZmZlcmVyIjoiaHR0cHM6Ly90cmF2ZWwucmFtYmxlci5ydS9ndWlkZS8zMTMwMy1QYW15YXRuaWstQWxla3NhbmRydS1OZXZza29tdS8jMSIsIlByb3RvY29sIjoiaHR0cHM6IiwiSG9zdCI6InRyYXZlbC5yYW1ibGVyLnJ1IiwiTGlua1R5cGUiOiJpbWFnZS8qIn0sImxpbmsiOiJodHRwczovL2ltZzA0LnJsMC5ydS8wYWNlNjYzOGJkODVmYTA1MTMwZGE4YjZmNDhiZGJlNS83NjV4NTI1aS9odHRwcy9uZXdzLnJhbWJsZXIucnUvaW1nLzIwMTgvMTAvNGY1NjA2Yzg2ODc0Ny5qcGcifQ%3D%3D"/>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6" name="Picture 5" descr="C:\Users\Наталья\Desktop\9 ГРУППА\РОЖД. ЧТЕНИЯ  2021\НОВГОРОД 2 .jpg"/>
          <p:cNvPicPr>
            <a:picLocks noChangeAspect="1" noChangeArrowheads="1"/>
          </p:cNvPicPr>
          <p:nvPr/>
        </p:nvPicPr>
        <p:blipFill>
          <a:blip r:embed="rId3" cstate="print"/>
          <a:srcRect/>
          <a:stretch>
            <a:fillRect/>
          </a:stretch>
        </p:blipFill>
        <p:spPr bwMode="auto">
          <a:xfrm>
            <a:off x="5292080" y="620688"/>
            <a:ext cx="2992413" cy="3456384"/>
          </a:xfrm>
          <a:prstGeom prst="rect">
            <a:avLst/>
          </a:prstGeom>
          <a:noFill/>
          <a:ln w="19050">
            <a:solidFill>
              <a:schemeClr val="bg1"/>
            </a:solidFill>
          </a:ln>
          <a:effectLst>
            <a:outerShdw blurRad="50800" dist="38100" dir="5400000" algn="t" rotWithShape="0">
              <a:prstClr val="black">
                <a:alpha val="40000"/>
              </a:prstClr>
            </a:outerShdw>
          </a:effectLst>
        </p:spPr>
      </p:pic>
      <p:sp>
        <p:nvSpPr>
          <p:cNvPr id="17" name="TextBox 16"/>
          <p:cNvSpPr txBox="1"/>
          <p:nvPr/>
        </p:nvSpPr>
        <p:spPr>
          <a:xfrm>
            <a:off x="7380312" y="3789040"/>
            <a:ext cx="1016817" cy="338554"/>
          </a:xfrm>
          <a:prstGeom prst="rect">
            <a:avLst/>
          </a:prstGeom>
          <a:solidFill>
            <a:schemeClr val="bg1"/>
          </a:solidFill>
        </p:spPr>
        <p:txBody>
          <a:bodyPr wrap="none" rtlCol="0">
            <a:spAutoFit/>
          </a:bodyPr>
          <a:lstStyle/>
          <a:p>
            <a:pPr algn="ctr"/>
            <a:r>
              <a:rPr lang="ru-RU" sz="1600" dirty="0" smtClean="0">
                <a:solidFill>
                  <a:srgbClr val="0070C0"/>
                </a:solidFill>
                <a:latin typeface="Times New Roman" pitchFamily="18" charset="0"/>
                <a:cs typeface="Times New Roman" pitchFamily="18" charset="0"/>
              </a:rPr>
              <a:t>Новгород</a:t>
            </a:r>
            <a:endParaRPr lang="ru-RU" sz="1600" dirty="0">
              <a:solidFill>
                <a:srgbClr val="0070C0"/>
              </a:solidFill>
              <a:latin typeface="Times New Roman" pitchFamily="18" charset="0"/>
              <a:cs typeface="Times New Roman" pitchFamily="18" charset="0"/>
            </a:endParaRPr>
          </a:p>
        </p:txBody>
      </p:sp>
      <p:pic>
        <p:nvPicPr>
          <p:cNvPr id="18" name="Picture 6" descr="C:\Users\Наталья\Desktop\АДАПТАЦИЯ\День Ангела и ПАСХА 2018\Александр Невский\Храмы и памятники\!!! Невский. Псков.jpeg"/>
          <p:cNvPicPr>
            <a:picLocks noChangeAspect="1" noChangeArrowheads="1"/>
          </p:cNvPicPr>
          <p:nvPr/>
        </p:nvPicPr>
        <p:blipFill>
          <a:blip r:embed="rId4" cstate="print"/>
          <a:srcRect/>
          <a:stretch>
            <a:fillRect/>
          </a:stretch>
        </p:blipFill>
        <p:spPr bwMode="auto">
          <a:xfrm>
            <a:off x="2627784" y="3789040"/>
            <a:ext cx="4215103" cy="2808312"/>
          </a:xfrm>
          <a:prstGeom prst="rect">
            <a:avLst/>
          </a:prstGeom>
          <a:noFill/>
          <a:ln w="19050">
            <a:solidFill>
              <a:schemeClr val="bg1"/>
            </a:solidFill>
          </a:ln>
          <a:effectLst>
            <a:outerShdw blurRad="50800" dist="38100" dir="5400000" algn="t" rotWithShape="0">
              <a:prstClr val="black">
                <a:alpha val="40000"/>
              </a:prstClr>
            </a:outerShdw>
          </a:effectLst>
        </p:spPr>
      </p:pic>
      <p:sp>
        <p:nvSpPr>
          <p:cNvPr id="19" name="Прямоугольник 18"/>
          <p:cNvSpPr/>
          <p:nvPr/>
        </p:nvSpPr>
        <p:spPr>
          <a:xfrm>
            <a:off x="4182566" y="3244334"/>
            <a:ext cx="778868" cy="369332"/>
          </a:xfrm>
          <a:prstGeom prst="rect">
            <a:avLst/>
          </a:prstGeom>
        </p:spPr>
        <p:txBody>
          <a:bodyPr wrap="none">
            <a:spAutoFit/>
          </a:bodyPr>
          <a:lstStyle/>
          <a:p>
            <a:pPr algn="ctr"/>
            <a:r>
              <a:rPr lang="ru-RU" dirty="0" smtClean="0">
                <a:solidFill>
                  <a:srgbClr val="0070C0"/>
                </a:solidFill>
                <a:latin typeface="Times New Roman" pitchFamily="18" charset="0"/>
                <a:cs typeface="Times New Roman" pitchFamily="18" charset="0"/>
              </a:rPr>
              <a:t>Псков</a:t>
            </a:r>
            <a:endParaRPr lang="ru-RU" dirty="0">
              <a:solidFill>
                <a:srgbClr val="0070C0"/>
              </a:solidFill>
              <a:latin typeface="Times New Roman" pitchFamily="18" charset="0"/>
              <a:cs typeface="Times New Roman" pitchFamily="18" charset="0"/>
            </a:endParaRPr>
          </a:p>
        </p:txBody>
      </p:sp>
      <p:sp>
        <p:nvSpPr>
          <p:cNvPr id="20" name="TextBox 19"/>
          <p:cNvSpPr txBox="1"/>
          <p:nvPr/>
        </p:nvSpPr>
        <p:spPr>
          <a:xfrm>
            <a:off x="6228184" y="6309320"/>
            <a:ext cx="711220" cy="338554"/>
          </a:xfrm>
          <a:prstGeom prst="rect">
            <a:avLst/>
          </a:prstGeom>
          <a:solidFill>
            <a:schemeClr val="bg1"/>
          </a:solidFill>
        </p:spPr>
        <p:txBody>
          <a:bodyPr wrap="none" rtlCol="0">
            <a:spAutoFit/>
          </a:bodyPr>
          <a:lstStyle/>
          <a:p>
            <a:pPr algn="ctr"/>
            <a:r>
              <a:rPr lang="ru-RU" sz="1600" dirty="0" smtClean="0">
                <a:solidFill>
                  <a:srgbClr val="0070C0"/>
                </a:solidFill>
                <a:latin typeface="Times New Roman" pitchFamily="18" charset="0"/>
                <a:cs typeface="Times New Roman" pitchFamily="18" charset="0"/>
              </a:rPr>
              <a:t>Псков</a:t>
            </a:r>
            <a:endParaRPr lang="ru-RU" sz="1600" dirty="0">
              <a:solidFill>
                <a:srgbClr val="0070C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Наталья\Desktop\АДАПТАЦИЯ\День Ангела 2017\Александр Невский\Храмы и памятники\!!! DSC_1586.jpg"/>
          <p:cNvPicPr>
            <a:picLocks noChangeAspect="1" noChangeArrowheads="1"/>
          </p:cNvPicPr>
          <p:nvPr/>
        </p:nvPicPr>
        <p:blipFill>
          <a:blip r:embed="rId2" cstate="print"/>
          <a:srcRect/>
          <a:stretch>
            <a:fillRect/>
          </a:stretch>
        </p:blipFill>
        <p:spPr bwMode="auto">
          <a:xfrm>
            <a:off x="467544" y="980728"/>
            <a:ext cx="3492608" cy="5219370"/>
          </a:xfrm>
          <a:prstGeom prst="rect">
            <a:avLst/>
          </a:prstGeom>
          <a:noFill/>
          <a:ln w="19050">
            <a:solidFill>
              <a:schemeClr val="bg1"/>
            </a:solidFill>
          </a:ln>
          <a:effectLst>
            <a:outerShdw blurRad="50800" dist="38100" dir="5400000" algn="t" rotWithShape="0">
              <a:prstClr val="black">
                <a:alpha val="40000"/>
              </a:prstClr>
            </a:outerShdw>
          </a:effectLst>
        </p:spPr>
      </p:pic>
      <p:sp>
        <p:nvSpPr>
          <p:cNvPr id="5" name="TextBox 4"/>
          <p:cNvSpPr txBox="1"/>
          <p:nvPr/>
        </p:nvSpPr>
        <p:spPr>
          <a:xfrm>
            <a:off x="0" y="188640"/>
            <a:ext cx="9144000" cy="461665"/>
          </a:xfrm>
          <a:prstGeom prst="rect">
            <a:avLst/>
          </a:prstGeom>
          <a:noFill/>
        </p:spPr>
        <p:txBody>
          <a:bodyPr wrap="square" rtlCol="0">
            <a:spAutoFit/>
          </a:bodyPr>
          <a:lstStyle/>
          <a:p>
            <a:pPr algn="ctr"/>
            <a:r>
              <a:rPr lang="ru-RU" sz="2400" spc="3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Памятники Александру Невскому в городах России </a:t>
            </a:r>
            <a:endParaRPr lang="ru-RU" sz="2400" spc="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4341" name="Picture 5" descr="C:\Users\Наталья\Desktop\АДАПТАЦИЯ\День Ангела и ПАСХА 2018\Александр Невский\Храмы и памятники\39eda176db46ff0591b3d37e19c1e682_s-6456.jpg"/>
          <p:cNvPicPr>
            <a:picLocks noChangeAspect="1" noChangeArrowheads="1"/>
          </p:cNvPicPr>
          <p:nvPr/>
        </p:nvPicPr>
        <p:blipFill>
          <a:blip r:embed="rId3" cstate="print"/>
          <a:srcRect/>
          <a:stretch>
            <a:fillRect/>
          </a:stretch>
        </p:blipFill>
        <p:spPr bwMode="auto">
          <a:xfrm>
            <a:off x="4499992" y="980728"/>
            <a:ext cx="4104456" cy="5248575"/>
          </a:xfrm>
          <a:prstGeom prst="rect">
            <a:avLst/>
          </a:prstGeom>
          <a:noFill/>
          <a:ln w="19050">
            <a:solidFill>
              <a:schemeClr val="bg1"/>
            </a:solidFill>
          </a:ln>
          <a:effectLst>
            <a:outerShdw blurRad="50800" dist="38100" dir="5400000" algn="t" rotWithShape="0">
              <a:prstClr val="black">
                <a:alpha val="40000"/>
              </a:prstClr>
            </a:outerShdw>
          </a:effectLst>
        </p:spPr>
      </p:pic>
      <p:sp>
        <p:nvSpPr>
          <p:cNvPr id="13" name="TextBox 12"/>
          <p:cNvSpPr txBox="1"/>
          <p:nvPr/>
        </p:nvSpPr>
        <p:spPr>
          <a:xfrm>
            <a:off x="7524328" y="5877272"/>
            <a:ext cx="1093761" cy="338554"/>
          </a:xfrm>
          <a:prstGeom prst="rect">
            <a:avLst/>
          </a:prstGeom>
          <a:solidFill>
            <a:schemeClr val="bg1"/>
          </a:solidFill>
        </p:spPr>
        <p:txBody>
          <a:bodyPr wrap="none" rtlCol="0">
            <a:spAutoFit/>
          </a:bodyPr>
          <a:lstStyle/>
          <a:p>
            <a:r>
              <a:rPr lang="ru-RU" sz="1600" dirty="0" smtClean="0">
                <a:solidFill>
                  <a:srgbClr val="0070C0"/>
                </a:solidFill>
                <a:latin typeface="Times New Roman" pitchFamily="18" charset="0"/>
                <a:cs typeface="Times New Roman" pitchFamily="18" charset="0"/>
              </a:rPr>
              <a:t>Петербург</a:t>
            </a:r>
            <a:endParaRPr lang="ru-RU" sz="1600" dirty="0">
              <a:solidFill>
                <a:srgbClr val="0070C0"/>
              </a:solidFill>
              <a:latin typeface="Times New Roman" pitchFamily="18" charset="0"/>
              <a:cs typeface="Times New Roman" pitchFamily="18" charset="0"/>
            </a:endParaRPr>
          </a:p>
        </p:txBody>
      </p:sp>
      <p:sp>
        <p:nvSpPr>
          <p:cNvPr id="15" name="TextBox 14"/>
          <p:cNvSpPr txBox="1"/>
          <p:nvPr/>
        </p:nvSpPr>
        <p:spPr>
          <a:xfrm>
            <a:off x="2555776" y="5877272"/>
            <a:ext cx="1370312" cy="338554"/>
          </a:xfrm>
          <a:prstGeom prst="rect">
            <a:avLst/>
          </a:prstGeom>
          <a:solidFill>
            <a:schemeClr val="bg1"/>
          </a:solidFill>
        </p:spPr>
        <p:txBody>
          <a:bodyPr wrap="none" rtlCol="0">
            <a:spAutoFit/>
          </a:bodyPr>
          <a:lstStyle/>
          <a:p>
            <a:pPr algn="ctr"/>
            <a:r>
              <a:rPr lang="ru-RU" sz="1600" dirty="0" smtClean="0">
                <a:solidFill>
                  <a:srgbClr val="0070C0"/>
                </a:solidFill>
                <a:latin typeface="Times New Roman" pitchFamily="18" charset="0"/>
                <a:cs typeface="Times New Roman" pitchFamily="18" charset="0"/>
              </a:rPr>
              <a:t>Александров </a:t>
            </a:r>
            <a:endParaRPr lang="ru-RU" sz="1600" dirty="0">
              <a:solidFill>
                <a:srgbClr val="0070C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932040" y="548680"/>
            <a:ext cx="3960440" cy="5355312"/>
          </a:xfrm>
          <a:prstGeom prst="rect">
            <a:avLst/>
          </a:prstGeom>
          <a:solidFill>
            <a:schemeClr val="bg1"/>
          </a:solidFill>
          <a:ln w="12700">
            <a:solidFill>
              <a:srgbClr val="00B0F0"/>
            </a:solidFill>
          </a:ln>
          <a:effectLst>
            <a:outerShdw blurRad="50800" dist="38100" dir="5400000" algn="t" rotWithShape="0">
              <a:prstClr val="black">
                <a:alpha val="40000"/>
              </a:prstClr>
            </a:outerShdw>
          </a:effectLst>
        </p:spPr>
        <p:txBody>
          <a:bodyPr wrap="square">
            <a:spAutoFit/>
          </a:bodyPr>
          <a:lstStyle/>
          <a:p>
            <a:pPr algn="ctr"/>
            <a:r>
              <a:rPr lang="ru-RU" dirty="0" smtClean="0">
                <a:solidFill>
                  <a:srgbClr val="002060"/>
                </a:solidFill>
                <a:latin typeface="Times New Roman" pitchFamily="18" charset="0"/>
                <a:cs typeface="Times New Roman" pitchFamily="18" charset="0"/>
              </a:rPr>
              <a:t>«Два подвига Александра Невского - подвиг брани на Западе и подвиг смирения на Востоке, - писал крупнейший историк Русского Зарубежья Г. В. Вернадский, - имели одну цель: сохранение православия как нравственно-политической силы русского народа. Цель эта была достигнута: возрастание русского православного царства совершилось на почве, уготованной Александром». Стараниями благоверного князя на наших землях сохранилась православная вера как основа русской государственности. Как выверенный веками путь спасения души. Наконец, своим благочестием он задал высокую духовную планку для любого начальствующего над народом.</a:t>
            </a:r>
            <a:endParaRPr lang="ru-RU" dirty="0">
              <a:solidFill>
                <a:srgbClr val="002060"/>
              </a:solidFill>
              <a:latin typeface="Times New Roman" pitchFamily="18" charset="0"/>
              <a:cs typeface="Times New Roman" pitchFamily="18" charset="0"/>
            </a:endParaRPr>
          </a:p>
        </p:txBody>
      </p:sp>
      <p:pic>
        <p:nvPicPr>
          <p:cNvPr id="4" name="Picture 2" descr="C:\Users\Наталья\Desktop\АДАПТАЦИЯ\День Ангела и ПАСХА 2018\Александр Невский\ИКОНЫ\!!! 1441977532_aleksandr-nevskiy3.jpg"/>
          <p:cNvPicPr>
            <a:picLocks noChangeAspect="1" noChangeArrowheads="1"/>
          </p:cNvPicPr>
          <p:nvPr/>
        </p:nvPicPr>
        <p:blipFill>
          <a:blip r:embed="rId2" cstate="print"/>
          <a:srcRect/>
          <a:stretch>
            <a:fillRect/>
          </a:stretch>
        </p:blipFill>
        <p:spPr bwMode="auto">
          <a:xfrm>
            <a:off x="179512" y="548680"/>
            <a:ext cx="4551244" cy="5328592"/>
          </a:xfrm>
          <a:prstGeom prst="rect">
            <a:avLst/>
          </a:prstGeom>
          <a:noFill/>
          <a:ln>
            <a:noFill/>
          </a:ln>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Наталья\Desktop\АДАПТАЦИЯ\День Ангела 2017\Александр Невский\Детские годы\img3 (2).jpg"/>
          <p:cNvPicPr>
            <a:picLocks noChangeAspect="1" noChangeArrowheads="1"/>
          </p:cNvPicPr>
          <p:nvPr/>
        </p:nvPicPr>
        <p:blipFill>
          <a:blip r:embed="rId2" cstate="print"/>
          <a:srcRect/>
          <a:stretch>
            <a:fillRect/>
          </a:stretch>
        </p:blipFill>
        <p:spPr bwMode="auto">
          <a:xfrm>
            <a:off x="179512" y="764704"/>
            <a:ext cx="4850318" cy="4977624"/>
          </a:xfrm>
          <a:prstGeom prst="rect">
            <a:avLst/>
          </a:prstGeom>
          <a:noFill/>
          <a:ln w="12700">
            <a:solidFill>
              <a:schemeClr val="bg1"/>
            </a:solidFill>
          </a:ln>
          <a:effectLst>
            <a:outerShdw blurRad="50800" dist="38100" dir="5400000" algn="t" rotWithShape="0">
              <a:prstClr val="black">
                <a:alpha val="40000"/>
              </a:prstClr>
            </a:outerShdw>
          </a:effectLst>
        </p:spPr>
      </p:pic>
      <p:sp>
        <p:nvSpPr>
          <p:cNvPr id="2049" name="Rectangle 1"/>
          <p:cNvSpPr>
            <a:spLocks noChangeArrowheads="1"/>
          </p:cNvSpPr>
          <p:nvPr/>
        </p:nvSpPr>
        <p:spPr bwMode="auto">
          <a:xfrm>
            <a:off x="5220072" y="284020"/>
            <a:ext cx="3744416" cy="6038320"/>
          </a:xfrm>
          <a:prstGeom prst="rect">
            <a:avLst/>
          </a:prstGeom>
          <a:solidFill>
            <a:schemeClr val="bg1"/>
          </a:solidFill>
          <a:ln w="12700">
            <a:solidFill>
              <a:srgbClr val="00B0F0"/>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Но не только ратное дело постигал юный князь, учили его также письменности и счету. Игумен Симон объяснял ему Библию и Евангелие, читал древнерусские летописи. </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А отец наставлял защищать Русскую землю, править людьми, беречь веру православную, ибо в то время любой русский князь до конца своих дней оставался правителем и воином.</a:t>
            </a:r>
            <a:endParaRPr kumimoji="0" lang="ru-RU" sz="2000" b="0" i="0" u="none" strike="noStrike" cap="none" normalizeH="0" baseline="0" dirty="0" smtClean="0">
              <a:ln>
                <a:noFill/>
              </a:ln>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Наталья\Desktop\АДАПТАЦИЯ\День Ангела 2017\Александр Невский\Детские годы\000dacyy-vi.jpg"/>
          <p:cNvPicPr>
            <a:picLocks noChangeAspect="1" noChangeArrowheads="1"/>
          </p:cNvPicPr>
          <p:nvPr/>
        </p:nvPicPr>
        <p:blipFill>
          <a:blip r:embed="rId2" cstate="print"/>
          <a:srcRect/>
          <a:stretch>
            <a:fillRect/>
          </a:stretch>
        </p:blipFill>
        <p:spPr bwMode="auto">
          <a:xfrm>
            <a:off x="277044" y="387562"/>
            <a:ext cx="8687444" cy="6142023"/>
          </a:xfrm>
          <a:prstGeom prst="rect">
            <a:avLst/>
          </a:prstGeom>
          <a:noFill/>
          <a:ln w="28575">
            <a:solidFill>
              <a:schemeClr val="bg1"/>
            </a:solidFill>
          </a:ln>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229600" cy="868958"/>
          </a:xfrm>
        </p:spPr>
        <p:txBody>
          <a:bodyPr>
            <a:normAutofit fontScale="90000"/>
          </a:bodyPr>
          <a:lstStyle/>
          <a:p>
            <a:r>
              <a:rPr lang="ru-RU" b="1" dirty="0" smtClean="0">
                <a:solidFill>
                  <a:schemeClr val="bg1"/>
                </a:solidFill>
              </a:rPr>
              <a:t>Личность</a:t>
            </a:r>
            <a:r>
              <a:rPr lang="ru-RU" b="1" dirty="0" smtClean="0">
                <a:solidFill>
                  <a:schemeClr val="bg1"/>
                </a:solidFill>
              </a:rPr>
              <a:t/>
            </a:r>
            <a:br>
              <a:rPr lang="ru-RU" b="1" dirty="0" smtClean="0">
                <a:solidFill>
                  <a:schemeClr val="bg1"/>
                </a:solidFill>
              </a:rPr>
            </a:br>
            <a:endParaRPr lang="ru-RU" b="1" dirty="0">
              <a:solidFill>
                <a:schemeClr val="bg1"/>
              </a:solidFill>
            </a:endParaRPr>
          </a:p>
        </p:txBody>
      </p:sp>
      <p:sp>
        <p:nvSpPr>
          <p:cNvPr id="3" name="Содержимое 2"/>
          <p:cNvSpPr>
            <a:spLocks noGrp="1"/>
          </p:cNvSpPr>
          <p:nvPr>
            <p:ph idx="1"/>
          </p:nvPr>
        </p:nvSpPr>
        <p:spPr/>
        <p:txBody>
          <a:bodyPr>
            <a:normAutofit/>
          </a:bodyPr>
          <a:lstStyle/>
          <a:p>
            <a:r>
              <a:rPr lang="ru-RU" b="1" dirty="0" smtClean="0">
                <a:solidFill>
                  <a:schemeClr val="bg1"/>
                </a:solidFill>
              </a:rPr>
              <a:t>Бесстрашный</a:t>
            </a:r>
            <a:r>
              <a:rPr lang="ru-RU" b="1" dirty="0" smtClean="0">
                <a:solidFill>
                  <a:schemeClr val="bg1"/>
                </a:solidFill>
              </a:rPr>
              <a:t>, храбрый, милостивый, справедливый, живущий по христианским заповедям, тихий, приветливый, смиренный, </a:t>
            </a:r>
            <a:r>
              <a:rPr lang="ru-RU" b="1" dirty="0" smtClean="0">
                <a:solidFill>
                  <a:schemeClr val="bg1"/>
                </a:solidFill>
              </a:rPr>
              <a:t>мудрый.</a:t>
            </a:r>
            <a:endParaRPr lang="ru-RU" b="1" dirty="0" smtClean="0">
              <a:solidFill>
                <a:schemeClr val="bg1"/>
              </a:solidFill>
            </a:endParaRPr>
          </a:p>
          <a:p>
            <a:endParaRPr lang="ru-RU" b="1" dirty="0" smtClean="0">
              <a:solidFill>
                <a:schemeClr val="bg1"/>
              </a:solidFill>
            </a:endParaRPr>
          </a:p>
          <a:p>
            <a:r>
              <a:rPr lang="ru-RU" b="1" dirty="0" smtClean="0">
                <a:solidFill>
                  <a:schemeClr val="bg1"/>
                </a:solidFill>
              </a:rPr>
              <a:t>Славный полководец, мудрый правитель </a:t>
            </a:r>
            <a:r>
              <a:rPr lang="ru-RU" b="1" dirty="0" smtClean="0">
                <a:solidFill>
                  <a:schemeClr val="bg1"/>
                </a:solidFill>
              </a:rPr>
              <a:t>и </a:t>
            </a:r>
            <a:r>
              <a:rPr lang="ru-RU" b="1" dirty="0" smtClean="0">
                <a:solidFill>
                  <a:schemeClr val="bg1"/>
                </a:solidFill>
              </a:rPr>
              <a:t>благоверный христианин. </a:t>
            </a:r>
            <a:endParaRPr lang="ru-RU" b="1" dirty="0" smtClean="0">
              <a:solidFill>
                <a:schemeClr val="bg1"/>
              </a:solidFill>
            </a:endParaRPr>
          </a:p>
          <a:p>
            <a:endParaRPr lang="ru-R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652120" y="188640"/>
            <a:ext cx="3239968" cy="6278642"/>
          </a:xfrm>
          <a:prstGeom prst="rect">
            <a:avLst/>
          </a:prstGeom>
          <a:solidFill>
            <a:schemeClr val="bg1"/>
          </a:solidFill>
          <a:ln w="12700">
            <a:solidFill>
              <a:srgbClr val="00B0F0"/>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С юных лет благоверный князь Александр был поставлен княжить в Новгороде. </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За ум, добрый нрав, отвагу и рассудительность он пришелся по нраву жителям города. </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Народ с гордостью и радостью любовался им и с почтением внимал его речам. Одаренный мужеством, красотой и звучным голосом, «гремевшим как труба», по слову летописца, Александр был точно создан для побед.</a:t>
            </a:r>
            <a:endParaRPr kumimoji="0" lang="ru-RU" b="0" i="0" u="none" strike="noStrike" cap="none" normalizeH="0" baseline="0" dirty="0" smtClean="0">
              <a:ln>
                <a:noFill/>
              </a:ln>
              <a:solidFill>
                <a:srgbClr val="002060"/>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6" name="Picture 2" descr="C:\Users\Наталья\Desktop\9 ГРУППА\РОЖД. ЧТЕНИЯ  2021\ИНТ КАРТИНЫ А. НЕВСКИЙ\Новгородский торг. Аполлинарий Васнецов. 1909   .jpg"/>
          <p:cNvPicPr>
            <a:picLocks noChangeAspect="1" noChangeArrowheads="1"/>
          </p:cNvPicPr>
          <p:nvPr/>
        </p:nvPicPr>
        <p:blipFill>
          <a:blip r:embed="rId2" cstate="print"/>
          <a:srcRect/>
          <a:stretch>
            <a:fillRect/>
          </a:stretch>
        </p:blipFill>
        <p:spPr bwMode="auto">
          <a:xfrm>
            <a:off x="179512" y="332656"/>
            <a:ext cx="5209622" cy="3744416"/>
          </a:xfrm>
          <a:prstGeom prst="rect">
            <a:avLst/>
          </a:prstGeom>
          <a:noFill/>
          <a:ln>
            <a:solidFill>
              <a:schemeClr val="bg1"/>
            </a:solidFill>
          </a:ln>
          <a:effectLst>
            <a:outerShdw blurRad="50800" dist="38100" dir="5400000" algn="t" rotWithShape="0">
              <a:prstClr val="black">
                <a:alpha val="40000"/>
              </a:prstClr>
            </a:outerShdw>
          </a:effectLst>
        </p:spPr>
      </p:pic>
      <p:sp>
        <p:nvSpPr>
          <p:cNvPr id="4" name="TextBox 3"/>
          <p:cNvSpPr txBox="1"/>
          <p:nvPr/>
        </p:nvSpPr>
        <p:spPr>
          <a:xfrm>
            <a:off x="251520" y="4509120"/>
            <a:ext cx="4896544" cy="2016000"/>
          </a:xfrm>
          <a:prstGeom prst="rect">
            <a:avLst/>
          </a:prstGeom>
          <a:solidFill>
            <a:schemeClr val="bg1"/>
          </a:solidFill>
          <a:ln w="12700">
            <a:solidFill>
              <a:srgbClr val="00B0F0"/>
            </a:solidFill>
          </a:ln>
          <a:effectLst>
            <a:outerShdw blurRad="50800" dist="38100" dir="5400000" algn="t" rotWithShape="0">
              <a:prstClr val="black">
                <a:alpha val="40000"/>
              </a:prstClr>
            </a:outerShdw>
          </a:effectLst>
        </p:spPr>
        <p:txBody>
          <a:bodyPr wrap="square" rtlCol="0">
            <a:spAutoFit/>
          </a:bodyPr>
          <a:lstStyle/>
          <a:p>
            <a:pPr algn="ctr" eaLnBrk="0" fontAlgn="base" hangingPunct="0">
              <a:spcBef>
                <a:spcPct val="0"/>
              </a:spcBef>
              <a:spcAft>
                <a:spcPct val="0"/>
              </a:spcAft>
            </a:pPr>
            <a:r>
              <a:rPr lang="ru-RU" dirty="0" smtClean="0">
                <a:solidFill>
                  <a:srgbClr val="002060"/>
                </a:solidFill>
                <a:latin typeface="Times New Roman" pitchFamily="18" charset="0"/>
                <a:ea typeface="Calibri" pitchFamily="34" charset="0"/>
                <a:cs typeface="Times New Roman" pitchFamily="18" charset="0"/>
              </a:rPr>
              <a:t>Время его княжения совпало с трудным периодом в истории Руси. </a:t>
            </a:r>
          </a:p>
          <a:p>
            <a:pPr algn="ctr" eaLnBrk="0" fontAlgn="base" hangingPunct="0">
              <a:spcBef>
                <a:spcPct val="0"/>
              </a:spcBef>
              <a:spcAft>
                <a:spcPct val="0"/>
              </a:spcAft>
            </a:pPr>
            <a:r>
              <a:rPr lang="ru-RU" dirty="0" smtClean="0">
                <a:solidFill>
                  <a:srgbClr val="002060"/>
                </a:solidFill>
                <a:latin typeface="Times New Roman" pitchFamily="18" charset="0"/>
                <a:ea typeface="Calibri" pitchFamily="34" charset="0"/>
                <a:cs typeface="Times New Roman" pitchFamily="18" charset="0"/>
              </a:rPr>
              <a:t>С востока шли монгольские орды, с запада надвигались</a:t>
            </a:r>
            <a:r>
              <a:rPr lang="ru-RU" dirty="0" smtClean="0">
                <a:solidFill>
                  <a:srgbClr val="002060"/>
                </a:solidFill>
                <a:latin typeface="Times New Roman" pitchFamily="18" charset="0"/>
                <a:cs typeface="Times New Roman" pitchFamily="18" charset="0"/>
              </a:rPr>
              <a:t> рыцарские полчища врагов, чтобы завладеть нашими землями,</a:t>
            </a:r>
          </a:p>
          <a:p>
            <a:pPr algn="ctr" eaLnBrk="0" fontAlgn="base" hangingPunct="0">
              <a:spcBef>
                <a:spcPct val="0"/>
              </a:spcBef>
              <a:spcAft>
                <a:spcPct val="0"/>
              </a:spcAft>
            </a:pPr>
            <a:r>
              <a:rPr lang="ru-RU" dirty="0" smtClean="0">
                <a:solidFill>
                  <a:srgbClr val="002060"/>
                </a:solidFill>
                <a:latin typeface="Times New Roman" pitchFamily="18" charset="0"/>
                <a:cs typeface="Times New Roman" pitchFamily="18" charset="0"/>
              </a:rPr>
              <a:t> поработить  всех русских людей </a:t>
            </a:r>
          </a:p>
          <a:p>
            <a:pPr algn="ctr" eaLnBrk="0" fontAlgn="base" hangingPunct="0">
              <a:spcBef>
                <a:spcPct val="0"/>
              </a:spcBef>
              <a:spcAft>
                <a:spcPct val="0"/>
              </a:spcAft>
            </a:pPr>
            <a:r>
              <a:rPr lang="ru-RU" dirty="0" smtClean="0">
                <a:solidFill>
                  <a:srgbClr val="002060"/>
                </a:solidFill>
                <a:latin typeface="Times New Roman" pitchFamily="18" charset="0"/>
                <a:cs typeface="Times New Roman" pitchFamily="18" charset="0"/>
              </a:rPr>
              <a:t>и крестить в свою веру. </a:t>
            </a:r>
            <a:endParaRPr lang="ru-RU" u="sng" dirty="0" smtClean="0">
              <a:solidFill>
                <a:srgbClr val="002060"/>
              </a:solidFill>
              <a:latin typeface="Times New Roman" pitchFamily="18" charset="0"/>
              <a:cs typeface="Times New Roman" pitchFamily="18" charset="0"/>
            </a:endParaRPr>
          </a:p>
          <a:p>
            <a:pPr lvl="0" algn="ctr" eaLnBrk="0" fontAlgn="base" hangingPunct="0">
              <a:spcBef>
                <a:spcPct val="0"/>
              </a:spcBef>
              <a:spcAft>
                <a:spcPct val="0"/>
              </a:spcAft>
            </a:pPr>
            <a:endParaRPr lang="ru-RU"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Наталья\Desktop\9 ГРУППА\РОЖД. ЧТЕНИЯ  2021\ИНТ КАРТИНЫ А. НЕВСКИЙ\Нестеров   «Святой Александр Невский»   .jpg"/>
          <p:cNvPicPr>
            <a:picLocks noChangeAspect="1" noChangeArrowheads="1"/>
          </p:cNvPicPr>
          <p:nvPr/>
        </p:nvPicPr>
        <p:blipFill>
          <a:blip r:embed="rId2" cstate="print"/>
          <a:srcRect/>
          <a:stretch>
            <a:fillRect/>
          </a:stretch>
        </p:blipFill>
        <p:spPr bwMode="auto">
          <a:xfrm>
            <a:off x="323528" y="220301"/>
            <a:ext cx="3600400" cy="6427763"/>
          </a:xfrm>
          <a:prstGeom prst="rect">
            <a:avLst/>
          </a:prstGeom>
          <a:noFill/>
          <a:ln w="28575">
            <a:solidFill>
              <a:schemeClr val="bg1"/>
            </a:solidFill>
          </a:ln>
          <a:effectLst>
            <a:outerShdw blurRad="50800" dist="38100" dir="5400000" algn="t" rotWithShape="0">
              <a:prstClr val="black">
                <a:alpha val="40000"/>
              </a:prstClr>
            </a:outerShdw>
          </a:effectLst>
        </p:spPr>
      </p:pic>
      <p:sp>
        <p:nvSpPr>
          <p:cNvPr id="33793" name="Rectangle 1"/>
          <p:cNvSpPr>
            <a:spLocks noChangeArrowheads="1"/>
          </p:cNvSpPr>
          <p:nvPr/>
        </p:nvSpPr>
        <p:spPr bwMode="auto">
          <a:xfrm flipH="1">
            <a:off x="4283968" y="332656"/>
            <a:ext cx="4645024" cy="6093976"/>
          </a:xfrm>
          <a:prstGeom prst="rect">
            <a:avLst/>
          </a:prstGeom>
          <a:solidFill>
            <a:schemeClr val="bg1"/>
          </a:solidFill>
          <a:ln w="12700">
            <a:solidFill>
              <a:srgbClr val="00B0F0"/>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Первыми в Крестовый поход на Русь отправились шведы. На ста кораблях вошли они в устье реки Невы. </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И как только высадились на берег, их</a:t>
            </a:r>
            <a:r>
              <a:rPr kumimoji="0" lang="ru-RU" sz="2000" b="0" i="0" u="none" strike="noStrike" cap="none" normalizeH="0" dirty="0" smtClean="0">
                <a:ln>
                  <a:noFill/>
                </a:ln>
                <a:solidFill>
                  <a:srgbClr val="002060"/>
                </a:solidFill>
                <a:latin typeface="Times New Roman" pitchFamily="18" charset="0"/>
                <a:ea typeface="Calibri" pitchFamily="34" charset="0"/>
                <a:cs typeface="Times New Roman" pitchFamily="18" charset="0"/>
              </a:rPr>
              <a:t> предводитель </a:t>
            </a: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 тотчас послал гонцов к князю Александру сказать: </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«Если можешь, защищайся, - </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я уже здесь и разоряю землю твою». </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Ни страха, ни гордости </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не изъявил послам Александр. </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Он собрал войско и долго молился в храме Святой Софии, прося Господа дать ему силы на борьбу с врагом.</a:t>
            </a:r>
            <a:endParaRPr kumimoji="0" lang="ru-RU" sz="2000" b="0" i="0" u="none" strike="noStrike" cap="none" normalizeH="0" baseline="0" dirty="0" smtClean="0">
              <a:ln>
                <a:noFill/>
              </a:ln>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187624" y="188640"/>
            <a:ext cx="6768752" cy="5424670"/>
          </a:xfrm>
          <a:prstGeom prst="rect">
            <a:avLst/>
          </a:prstGeom>
          <a:noFill/>
          <a:ln w="28575">
            <a:solidFill>
              <a:schemeClr val="bg1"/>
            </a:solidFill>
            <a:miter lim="800000"/>
            <a:headEnd/>
            <a:tailEnd/>
          </a:ln>
          <a:effectLst>
            <a:outerShdw blurRad="50800" dist="38100" dir="5400000" algn="t" rotWithShape="0">
              <a:prstClr val="black">
                <a:alpha val="40000"/>
              </a:prstClr>
            </a:outerShdw>
          </a:effectLst>
        </p:spPr>
      </p:pic>
      <p:sp>
        <p:nvSpPr>
          <p:cNvPr id="3" name="Прямоугольник 2"/>
          <p:cNvSpPr/>
          <p:nvPr/>
        </p:nvSpPr>
        <p:spPr>
          <a:xfrm>
            <a:off x="755576" y="5733256"/>
            <a:ext cx="7668000" cy="923330"/>
          </a:xfrm>
          <a:prstGeom prst="rect">
            <a:avLst/>
          </a:prstGeom>
          <a:solidFill>
            <a:schemeClr val="bg1">
              <a:lumMod val="95000"/>
            </a:schemeClr>
          </a:solidFill>
          <a:ln w="12700">
            <a:solidFill>
              <a:srgbClr val="00B0F0"/>
            </a:solidFill>
          </a:ln>
        </p:spPr>
        <p:txBody>
          <a:bodyPr wrap="square">
            <a:spAutoFit/>
          </a:bodyPr>
          <a:lstStyle/>
          <a:p>
            <a:pPr lvl="0" algn="ctr" fontAlgn="base">
              <a:spcBef>
                <a:spcPct val="0"/>
              </a:spcBef>
              <a:spcAft>
                <a:spcPct val="0"/>
              </a:spcAft>
            </a:pPr>
            <a:r>
              <a:rPr lang="ru-RU" dirty="0" smtClean="0">
                <a:solidFill>
                  <a:srgbClr val="002060"/>
                </a:solidFill>
                <a:latin typeface="Times New Roman" pitchFamily="18" charset="0"/>
                <a:ea typeface="Calibri" pitchFamily="34" charset="0"/>
                <a:cs typeface="Times New Roman" pitchFamily="18" charset="0"/>
              </a:rPr>
              <a:t>Вышел князь Александр из храма к своей дружине </a:t>
            </a:r>
          </a:p>
          <a:p>
            <a:pPr lvl="0" algn="ctr" fontAlgn="base">
              <a:spcBef>
                <a:spcPct val="0"/>
              </a:spcBef>
              <a:spcAft>
                <a:spcPct val="0"/>
              </a:spcAft>
            </a:pPr>
            <a:r>
              <a:rPr lang="ru-RU" dirty="0" smtClean="0">
                <a:solidFill>
                  <a:srgbClr val="002060"/>
                </a:solidFill>
                <a:latin typeface="Times New Roman" pitchFamily="18" charset="0"/>
                <a:ea typeface="Calibri" pitchFamily="34" charset="0"/>
                <a:cs typeface="Times New Roman" pitchFamily="18" charset="0"/>
              </a:rPr>
              <a:t>и сказал ей краткое, но великое слово: «Нас немного, а враг силен. </a:t>
            </a:r>
          </a:p>
          <a:p>
            <a:pPr lvl="0" algn="ctr" fontAlgn="base">
              <a:spcBef>
                <a:spcPct val="0"/>
              </a:spcBef>
              <a:spcAft>
                <a:spcPct val="0"/>
              </a:spcAft>
            </a:pPr>
            <a:r>
              <a:rPr lang="ru-RU" dirty="0" smtClean="0">
                <a:solidFill>
                  <a:srgbClr val="002060"/>
                </a:solidFill>
                <a:latin typeface="Times New Roman" pitchFamily="18" charset="0"/>
                <a:ea typeface="Calibri" pitchFamily="34" charset="0"/>
                <a:cs typeface="Times New Roman" pitchFamily="18" charset="0"/>
              </a:rPr>
              <a:t>Братья! Не в силе Бог, а в правде! Не убоимся врага, яко с нами Бог!»</a:t>
            </a:r>
            <a:endParaRPr lang="ru-RU" dirty="0" smtClean="0">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1127</TotalTime>
  <Words>2103</Words>
  <Application>Microsoft Office PowerPoint</Application>
  <PresentationFormat>Экран (4:3)</PresentationFormat>
  <Paragraphs>145</Paragraphs>
  <Slides>33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33</vt:i4>
      </vt:variant>
    </vt:vector>
  </HeadingPairs>
  <TitlesOfParts>
    <vt:vector size="34" baseType="lpstr">
      <vt:lpstr>Тема Office</vt:lpstr>
      <vt:lpstr> «Святой благоверный князь Александр Невский:   личность, историческая память народа»</vt:lpstr>
      <vt:lpstr>Слайд 2</vt:lpstr>
      <vt:lpstr>Слайд 3</vt:lpstr>
      <vt:lpstr>Слайд 4</vt:lpstr>
      <vt:lpstr>Слайд 5</vt:lpstr>
      <vt:lpstr>Личность </vt:lpstr>
      <vt:lpstr>Слайд 7</vt:lpstr>
      <vt:lpstr>Слайд 8</vt:lpstr>
      <vt:lpstr>Слайд 9</vt:lpstr>
      <vt:lpstr>Фигура князя</vt:lpstr>
      <vt:lpstr>Слайд 11</vt:lpstr>
      <vt:lpstr>Слайд 12</vt:lpstr>
      <vt:lpstr>Слайд 13</vt:lpstr>
      <vt:lpstr>Слайд 14</vt:lpstr>
      <vt:lpstr>Слайд 15</vt:lpstr>
      <vt:lpstr>Слайд 16</vt:lpstr>
      <vt:lpstr>Слайд 17</vt:lpstr>
      <vt:lpstr>Было ли искушение? </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Святой благоверный князь  Александр Невский</dc:title>
  <dc:creator>Наталья</dc:creator>
  <cp:lastModifiedBy>Home</cp:lastModifiedBy>
  <cp:revision>104</cp:revision>
  <dcterms:created xsi:type="dcterms:W3CDTF">2018-03-11T17:49:03Z</dcterms:created>
  <dcterms:modified xsi:type="dcterms:W3CDTF">2021-03-21T08:52:26Z</dcterms:modified>
</cp:coreProperties>
</file>