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5" r:id="rId2"/>
    <p:sldId id="304" r:id="rId3"/>
    <p:sldId id="305" r:id="rId4"/>
    <p:sldId id="306" r:id="rId5"/>
    <p:sldId id="307" r:id="rId6"/>
    <p:sldId id="274" r:id="rId7"/>
    <p:sldId id="276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7" r:id="rId16"/>
    <p:sldId id="277" r:id="rId17"/>
    <p:sldId id="288" r:id="rId18"/>
    <p:sldId id="289" r:id="rId19"/>
    <p:sldId id="294" r:id="rId20"/>
    <p:sldId id="295" r:id="rId21"/>
    <p:sldId id="296" r:id="rId22"/>
    <p:sldId id="290" r:id="rId23"/>
    <p:sldId id="292" r:id="rId24"/>
    <p:sldId id="263" r:id="rId25"/>
    <p:sldId id="297" r:id="rId26"/>
    <p:sldId id="259" r:id="rId27"/>
    <p:sldId id="286" r:id="rId28"/>
    <p:sldId id="261" r:id="rId29"/>
    <p:sldId id="303" r:id="rId30"/>
    <p:sldId id="302" r:id="rId31"/>
    <p:sldId id="299" r:id="rId32"/>
    <p:sldId id="300" r:id="rId33"/>
    <p:sldId id="30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80" autoAdjust="0"/>
  </p:normalViewPr>
  <p:slideViewPr>
    <p:cSldViewPr>
      <p:cViewPr varScale="1">
        <p:scale>
          <a:sx n="65" d="100"/>
          <a:sy n="65" d="100"/>
        </p:scale>
        <p:origin x="153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5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9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museum-nmsk.ru/wp-content/uploads/2020/07/img-02-17.jpg" TargetMode="External"/><Relationship Id="rId13" Type="http://schemas.openxmlformats.org/officeDocument/2006/relationships/hyperlink" Target="https://i.pinimg.com/originals/b9/a9/79/b9a979873bc0fb839eb365246429ad97.jpg" TargetMode="External"/><Relationship Id="rId3" Type="http://schemas.openxmlformats.org/officeDocument/2006/relationships/hyperlink" Target="https://ic.pics.livejournal.com/raven_yellow/75125316/752635/752635_original.jpg" TargetMode="External"/><Relationship Id="rId7" Type="http://schemas.openxmlformats.org/officeDocument/2006/relationships/hyperlink" Target="http://pm1.narvii.com/7192/20d04443a8b81185e92b136e6bfef675d16f72fcr1-800-960v2_uhq.jpg" TargetMode="External"/><Relationship Id="rId12" Type="http://schemas.openxmlformats.org/officeDocument/2006/relationships/hyperlink" Target="https://h1.hqtexture.com/75/7488/1393532708-2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td0.mycdn.me/image?id=893921510169&amp;t=20&amp;plc=MOBILE&amp;tkn=*iNfFcVXUzKOM2M47ZW2Ya6jiTC4" TargetMode="External"/><Relationship Id="rId11" Type="http://schemas.openxmlformats.org/officeDocument/2006/relationships/hyperlink" Target="https://euronn.ru/Image/1789930.gif" TargetMode="External"/><Relationship Id="rId5" Type="http://schemas.openxmlformats.org/officeDocument/2006/relationships/hyperlink" Target="http://www.prosto-maket.ru/uploadimg/port/big/97/muzeyniy_m_3229348955.jpg" TargetMode="External"/><Relationship Id="rId15" Type="http://schemas.openxmlformats.org/officeDocument/2006/relationships/hyperlink" Target="https://www.neizvestniy-geniy.ru/images/works/photo/1/5786_1.jpg" TargetMode="External"/><Relationship Id="rId10" Type="http://schemas.openxmlformats.org/officeDocument/2006/relationships/hyperlink" Target="https://static.wixstatic.com/media/479c8d_434f15e467434c8ea3d0458688512728~mv2.png/v1/fill/w_1000,h_800,al_c/479c8d_434f15e467434c8ea3d0458688512728~mv2.png" TargetMode="External"/><Relationship Id="rId4" Type="http://schemas.openxmlformats.org/officeDocument/2006/relationships/hyperlink" Target="http://www.travnikov.ru/al-p08/p08-01.jpg" TargetMode="External"/><Relationship Id="rId9" Type="http://schemas.openxmlformats.org/officeDocument/2006/relationships/hyperlink" Target="http://3.bp.blogspot.com/-rMK7H4LwkxA/VBdFIgUgwdI/AAAAAAAAAoA/drbOgNV07Xo/s1600/NevskyProspect.jpg" TargetMode="External"/><Relationship Id="rId14" Type="http://schemas.openxmlformats.org/officeDocument/2006/relationships/hyperlink" Target="https://nebo365.ru/images/detailed/99/68045_17971_01.jpg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sutochno-pz.ru/wp-content/uploads/2015/09/00.jpg" TargetMode="External"/><Relationship Id="rId3" Type="http://schemas.openxmlformats.org/officeDocument/2006/relationships/hyperlink" Target="https://e7.pngegg.com/pngimages/274/161/png-clipart-index-finger-computer-icons-pointer-hand-hand-text-hand.png" TargetMode="External"/><Relationship Id="rId7" Type="http://schemas.openxmlformats.org/officeDocument/2006/relationships/hyperlink" Target="https://avatars.mds.yandex.net/get-pdb/199965/b44b016f-50ab-4be3-89e0-e789c85c726d/s1200" TargetMode="External"/><Relationship Id="rId12" Type="http://schemas.openxmlformats.org/officeDocument/2006/relationships/hyperlink" Target="https://get.pxhere.com/photo/monument-statue-church-sculpture-memorial-art-orthodox-russia-historically-golden-ring-pereslawl-alexander-nevsky-771674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bs.twimg.com/media/CCkkHvfW8AElB5Y.jpg" TargetMode="External"/><Relationship Id="rId11" Type="http://schemas.openxmlformats.org/officeDocument/2006/relationships/hyperlink" Target="http://rk.karelia.ru/wp-content/uploads/2015/08/gorod-drevnej-rusi.jpg" TargetMode="External"/><Relationship Id="rId5" Type="http://schemas.openxmlformats.org/officeDocument/2006/relationships/hyperlink" Target="https://your-happy-life.com/wp-content/uploads/2015/02/lyubov_i_vera_lubov_i_vera_1.jpg" TargetMode="External"/><Relationship Id="rId10" Type="http://schemas.openxmlformats.org/officeDocument/2006/relationships/hyperlink" Target="https://upload.wikimedia.org/wikipedia/commons/thumb/e/e4/%D0%9F%D0%BC%D0%B7-%D0%B8%D0%BD%D1%82%D0%B5%D1%80%D1%8C%D0%B5%D1%80-18-%D1%81%D0%BE%D0%B1%D0%BE%D1%80-0401.jpg/1280px-%D0%9F%D0%BC%D0%B7-%D0%B8%D0%BD%D1%82%D0%B5%D1%80%D1%8C%D0%B5%D1%80-18-%D1%81%D0%BE%D0%B1%D0%BE%D1%80-0401.jpg" TargetMode="External"/><Relationship Id="rId4" Type="http://schemas.openxmlformats.org/officeDocument/2006/relationships/hyperlink" Target="https://gsvu.mvd.ru/upload/site142/folder_page/temp/__1429820772_866/fb3fa781009c14b1cfb62847cf9f9485.jpg" TargetMode="External"/><Relationship Id="rId9" Type="http://schemas.openxmlformats.org/officeDocument/2006/relationships/hyperlink" Target="https://i.pinimg.com/736x/9d/b7/20/9db7206251b34c9fea1161b4b5c576c5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vatars.mds.yandex.net/get-zen_doc/1909279/pub_5daa0a0935c8d800b0897c4c_5daa110574f1bc00b0479273/scale_120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kanon-tradition.ru/images/fresque/17-fresque_diveevo_2013/thumbs/l_fresque_diveevo_2013_05.jpg" TargetMode="External"/><Relationship Id="rId4" Type="http://schemas.openxmlformats.org/officeDocument/2006/relationships/hyperlink" Target="https://avatars.mds.yandex.net/get-zen_doc/108057/pub_5bb4e7078bc06200ace6b8a9_5bb4f4c58bc06200ace6b957/scale_120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332656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Урок – проект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500" y="1368402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«Вера, надежда, любовь</a:t>
            </a:r>
          </a:p>
          <a:p>
            <a:pPr algn="ctr"/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 в жизни Александра Невского»</a:t>
            </a:r>
          </a:p>
        </p:txBody>
      </p:sp>
      <p:pic>
        <p:nvPicPr>
          <p:cNvPr id="4098" name="Picture 2" descr="C:\Users\Елена\Downloads\nevsky_1княз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737"/>
            <a:ext cx="2299058" cy="20762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2708920"/>
            <a:ext cx="64087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Предмет:</a:t>
            </a:r>
            <a:r>
              <a:rPr lang="ru-RU" sz="2800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 ОРКСЭ</a:t>
            </a:r>
          </a:p>
          <a:p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Класс: </a:t>
            </a:r>
            <a:r>
              <a:rPr lang="ru-RU" sz="2800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4</a:t>
            </a:r>
          </a:p>
          <a:p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Учитель:</a:t>
            </a:r>
            <a:r>
              <a:rPr lang="ru-RU" sz="2800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ru-RU" sz="2800" dirty="0" err="1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Кошкарова</a:t>
            </a:r>
            <a:r>
              <a:rPr lang="ru-RU" sz="2800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 Е.А.</a:t>
            </a:r>
          </a:p>
          <a:p>
            <a:r>
              <a:rPr lang="ru-RU" sz="2800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МБОУ СОШ №31 имени </a:t>
            </a:r>
            <a:r>
              <a:rPr lang="ru-RU" sz="2800" dirty="0" err="1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С.Н.Потапова</a:t>
            </a:r>
            <a:endParaRPr lang="ru-RU" sz="2800" dirty="0">
              <a:ln>
                <a:solidFill>
                  <a:srgbClr val="C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  <a:p>
            <a:r>
              <a:rPr lang="ru-RU" sz="2800" dirty="0" err="1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Белоглинский</a:t>
            </a:r>
            <a:r>
              <a:rPr lang="ru-RU" sz="2800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 район</a:t>
            </a:r>
          </a:p>
          <a:p>
            <a:r>
              <a:rPr lang="ru-RU" sz="2800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Ст. Успенская</a:t>
            </a:r>
          </a:p>
          <a:p>
            <a:endParaRPr lang="ru-RU"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600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Святой Благоверный  великий  князь </a:t>
            </a:r>
          </a:p>
          <a:p>
            <a:pPr algn="ctr"/>
            <a:r>
              <a:rPr lang="ru-RU" sz="3600" b="1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Александр Невский </a:t>
            </a:r>
          </a:p>
        </p:txBody>
      </p:sp>
      <p:pic>
        <p:nvPicPr>
          <p:cNvPr id="4" name="Picture 4" descr="C:\Users\Елена\Downloads\68045_17971_01 ико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517" y="1412776"/>
            <a:ext cx="414313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71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\Downloads\lyubov_i_vera_lubov_i_vera_1 Ве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8463" y="329613"/>
            <a:ext cx="758295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57230" y="1110137"/>
            <a:ext cx="758295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68464" y="1904289"/>
            <a:ext cx="758295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Р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51668" y="2664727"/>
            <a:ext cx="758295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851751" y="1880598"/>
            <a:ext cx="758295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88103" y="2708920"/>
            <a:ext cx="758295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851754" y="1110137"/>
            <a:ext cx="758295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851754" y="329613"/>
            <a:ext cx="758295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Н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851667" y="3467377"/>
            <a:ext cx="758295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Ж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851754" y="4273948"/>
            <a:ext cx="758295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Д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851754" y="5076301"/>
            <a:ext cx="758295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863326" y="329613"/>
            <a:ext cx="758295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869320" y="1160518"/>
            <a:ext cx="758295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Ю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876389" y="1944647"/>
            <a:ext cx="758295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Б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888600" y="2747297"/>
            <a:ext cx="758295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О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896154" y="3526120"/>
            <a:ext cx="758295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900953" y="4309810"/>
            <a:ext cx="758295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Ь</a:t>
            </a:r>
          </a:p>
        </p:txBody>
      </p:sp>
    </p:spTree>
    <p:extLst>
      <p:ext uri="{BB962C8B-B14F-4D97-AF65-F5344CB8AC3E}">
        <p14:creationId xmlns:p14="http://schemas.microsoft.com/office/powerpoint/2010/main" val="4652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wixstatic.com/media/479c8d_434f15e467434c8ea3d0458688512728~mv2.png/v1/fill/w_1000,h_800,al_c/479c8d_434f15e467434c8ea3d0458688512728~m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" y="-257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5028" y="26064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Урок - проект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988" y="1556792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Yauza TYGRA" panose="02000503070000020004" pitchFamily="2" charset="0"/>
              </a:rPr>
              <a:t>«Вера, надежда, любовь</a:t>
            </a:r>
          </a:p>
          <a:p>
            <a:pPr algn="ctr"/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Yauza TYGRA" panose="02000503070000020004" pitchFamily="2" charset="0"/>
              </a:rPr>
              <a:t>                                                 в жизни Александра Невского»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672" y="3284982"/>
            <a:ext cx="72973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Что помогало князю быть непобедимым 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Почему Церковь причислила князя к лику святых?</a:t>
            </a:r>
          </a:p>
          <a:p>
            <a:endParaRPr lang="ru-RU" sz="3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76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ovosibirsk.oboitd.ru/images/goods/big/20200121040305_Karta_26-13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47" y="-748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avatars.mds.yandex.net/get-zen_doc/58826/pub_5d158703567a7500ad14f354_5d158760d7fa4800ad5f2573/scale_12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2" t="18931" r="4641" b="10632"/>
          <a:stretch/>
        </p:blipFill>
        <p:spPr bwMode="auto">
          <a:xfrm>
            <a:off x="86976" y="4496473"/>
            <a:ext cx="2051719" cy="1464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1044" y="39865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n w="190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ДОРОЖНАЯ КАРТА</a:t>
            </a:r>
          </a:p>
        </p:txBody>
      </p:sp>
      <p:pic>
        <p:nvPicPr>
          <p:cNvPr id="5" name="Picture 2" descr="C:\Users\Елена\Downloads\зна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865"/>
            <a:ext cx="1656184" cy="1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7619" y="5562771"/>
            <a:ext cx="4752528" cy="929483"/>
          </a:xfrm>
          <a:prstGeom prst="rect">
            <a:avLst/>
          </a:prstGeom>
          <a:solidFill>
            <a:srgbClr val="FFC000"/>
          </a:solidFill>
          <a:ln/>
          <a:effectLst>
            <a:outerShdw blurRad="50800" dist="38100" dir="18900000" sx="106000" sy="106000" algn="bl" rotWithShape="0">
              <a:prstClr val="black">
                <a:alpha val="40000"/>
              </a:prst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/>
              <a:t>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1.</a:t>
            </a:r>
            <a:r>
              <a:rPr lang="ru-RU" dirty="0"/>
              <a:t>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Родина</a:t>
            </a:r>
          </a:p>
          <a:p>
            <a:pPr lvl="0" algn="ct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 Александра Невского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25233" y="4101067"/>
            <a:ext cx="4608512" cy="720080"/>
          </a:xfrm>
          <a:prstGeom prst="rect">
            <a:avLst/>
          </a:prstGeom>
          <a:solidFill>
            <a:srgbClr val="FFC000"/>
          </a:solidFill>
          <a:ln/>
          <a:effectLst>
            <a:outerShdw blurRad="50800" dist="38100" dir="18900000" sx="104000" sy="104000" algn="bl" rotWithShape="0">
              <a:prstClr val="black">
                <a:alpha val="40000"/>
              </a:prst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80082" y="2489009"/>
            <a:ext cx="4444245" cy="750465"/>
          </a:xfrm>
          <a:prstGeom prst="rect">
            <a:avLst/>
          </a:prstGeom>
          <a:solidFill>
            <a:srgbClr val="FFC000"/>
          </a:solidFill>
          <a:ln/>
          <a:effectLst>
            <a:outerShdw blurRad="50800" dist="38100" dir="18900000" sx="104000" sy="104000" algn="bl" rotWithShape="0">
              <a:prstClr val="black">
                <a:alpha val="40000"/>
              </a:prst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 3.Вокняжение на престол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98373" y="1035923"/>
            <a:ext cx="3614112" cy="720080"/>
          </a:xfrm>
          <a:prstGeom prst="rect">
            <a:avLst/>
          </a:prstGeom>
          <a:solidFill>
            <a:srgbClr val="FFC000"/>
          </a:solidFill>
          <a:ln/>
          <a:effectLst>
            <a:outerShdw blurRad="50800" dist="38100" dir="18900000" sx="104000" sy="104000" algn="bl" rotWithShape="0">
              <a:prstClr val="black">
                <a:alpha val="40000"/>
              </a:prst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Garamond" panose="02020404030301010803" pitchFamily="18" charset="0"/>
              </a:rPr>
              <a:t>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4.</a:t>
            </a:r>
            <a:r>
              <a:rPr lang="ru-RU" sz="2400" dirty="0">
                <a:latin typeface="Garamond" panose="02020404030301010803" pitchFamily="18" charset="0"/>
              </a:rPr>
              <a:t>.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Первая победа</a:t>
            </a:r>
          </a:p>
        </p:txBody>
      </p:sp>
      <p:pic>
        <p:nvPicPr>
          <p:cNvPr id="12" name="Picture 2" descr="C:\Users\Елена\Downloads\Спассо - преображенский собор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8185" y="5228848"/>
            <a:ext cx="1615778" cy="14852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артинки по запросу александра невского пострижении в воины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9" y="3508977"/>
            <a:ext cx="1512168" cy="14798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 descr="C:\Users\Елена\Downloads\Без названия (16)София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19" y="2080274"/>
            <a:ext cx="1590379" cy="15647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lemur59.ru/sites/default/files/images/nevskiy-0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9490" y="764198"/>
            <a:ext cx="1570720" cy="14955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Минус 9"/>
          <p:cNvSpPr/>
          <p:nvPr/>
        </p:nvSpPr>
        <p:spPr>
          <a:xfrm rot="9301056">
            <a:off x="4896546" y="1623063"/>
            <a:ext cx="381616" cy="515689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 rot="9233624">
            <a:off x="4528099" y="1835776"/>
            <a:ext cx="475944" cy="488997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Минус 17"/>
          <p:cNvSpPr/>
          <p:nvPr/>
        </p:nvSpPr>
        <p:spPr>
          <a:xfrm rot="8155003">
            <a:off x="4118905" y="2148548"/>
            <a:ext cx="389901" cy="47825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Минус 18"/>
          <p:cNvSpPr/>
          <p:nvPr/>
        </p:nvSpPr>
        <p:spPr>
          <a:xfrm rot="12570362">
            <a:off x="2888810" y="5243747"/>
            <a:ext cx="389901" cy="396548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Минус 19"/>
          <p:cNvSpPr/>
          <p:nvPr/>
        </p:nvSpPr>
        <p:spPr>
          <a:xfrm rot="3719038">
            <a:off x="2316797" y="4647617"/>
            <a:ext cx="389901" cy="486315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Минус 20"/>
          <p:cNvSpPr/>
          <p:nvPr/>
        </p:nvSpPr>
        <p:spPr>
          <a:xfrm rot="2986948">
            <a:off x="2637576" y="4986000"/>
            <a:ext cx="389901" cy="485697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Минус 21"/>
          <p:cNvSpPr/>
          <p:nvPr/>
        </p:nvSpPr>
        <p:spPr>
          <a:xfrm rot="9677253">
            <a:off x="3022234" y="3290866"/>
            <a:ext cx="389901" cy="421974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001920" y="4199497"/>
            <a:ext cx="4648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2. Посвящение в воина</a:t>
            </a:r>
          </a:p>
        </p:txBody>
      </p:sp>
      <p:sp>
        <p:nvSpPr>
          <p:cNvPr id="24" name="Минус 23"/>
          <p:cNvSpPr/>
          <p:nvPr/>
        </p:nvSpPr>
        <p:spPr>
          <a:xfrm rot="8155003">
            <a:off x="2599872" y="3597272"/>
            <a:ext cx="389901" cy="421974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34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 Родина  Александра  Невского </a:t>
            </a:r>
          </a:p>
        </p:txBody>
      </p:sp>
      <p:pic>
        <p:nvPicPr>
          <p:cNvPr id="4" name="Picture 6" descr="https://pbs.twimg.com/media/CCkkHvfW8AElB5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62" y="1029045"/>
            <a:ext cx="669674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avatars.mds.yandex.net/get-zen_doc/3006682/pub_5ea1673ce8af1c5b9d6af3f1_5ea182989f08a352d3c4a34c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62" y="1029045"/>
            <a:ext cx="6696744" cy="54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vatars.mds.yandex.net/get-pdb/199965/b44b016f-50ab-4be3-89e0-e789c85c726d/s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18" y="1029045"/>
            <a:ext cx="6902037" cy="536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sutochno-pz.ru/wp-content/uploads/2015/09/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18" y="1037199"/>
            <a:ext cx="706448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01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ownloads\переславль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3" y="961473"/>
            <a:ext cx="5496504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12505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Переславль - Залесский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6016" y="988410"/>
            <a:ext cx="328847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ysClr val="windowText" lastClr="000000"/>
                </a:solidFill>
              </a:rPr>
              <a:t>Старинный русский город, находящийся в самом центре России, в 140 км  от Москвы.  Основан князем Юрием Долгоруким и   по возрасту – он  ровесник Москвы. Ему исполнилось 868 лет.</a:t>
            </a:r>
          </a:p>
          <a:p>
            <a:endParaRPr lang="ru-RU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85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Елена\Downloads\178993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1" y="152636"/>
            <a:ext cx="896448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prosto-maket.ru/uploadimg/port/big/97/muzeyniy_m_322934895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881" y="576136"/>
            <a:ext cx="6552728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ownloads\pereslavl_zalesskij_zemljanye_valyвал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9176" r="4554" b="4785"/>
          <a:stretch/>
        </p:blipFill>
        <p:spPr bwMode="auto">
          <a:xfrm>
            <a:off x="1259632" y="576136"/>
            <a:ext cx="6768752" cy="5688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76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ownloads\9db7206251b34c9fea1161b4b5c576c5 ярослав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 bwMode="auto">
          <a:xfrm>
            <a:off x="323528" y="260649"/>
            <a:ext cx="4032448" cy="460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ownloads\fa8ca1bdbвсеволод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5" r="21324"/>
          <a:stretch/>
        </p:blipFill>
        <p:spPr bwMode="auto">
          <a:xfrm>
            <a:off x="5004048" y="260649"/>
            <a:ext cx="3540034" cy="4709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5281209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Ярослав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II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 Всеволодович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6990" y="5285833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Всеволод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III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Большое Гнездо</a:t>
            </a:r>
          </a:p>
        </p:txBody>
      </p:sp>
    </p:spTree>
    <p:extLst>
      <p:ext uri="{BB962C8B-B14F-4D97-AF65-F5344CB8AC3E}">
        <p14:creationId xmlns:p14="http://schemas.microsoft.com/office/powerpoint/2010/main" val="277946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s1.fotokto.ru/photo/full/518/518786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6" t="4504" r="11847" b="4504"/>
          <a:stretch/>
        </p:blipFill>
        <p:spPr bwMode="auto">
          <a:xfrm>
            <a:off x="1547664" y="877106"/>
            <a:ext cx="5976664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Спасо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-Преображенский собор,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XII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век 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2" descr="C:\Users\Елена\Downloads\Спассо - преображенский собо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5422"/>
            <a:ext cx="8712968" cy="5726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ownloads\unnamed (3)палаты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90" t="9409" r="28443" b="2591"/>
          <a:stretch/>
        </p:blipFill>
        <p:spPr bwMode="auto">
          <a:xfrm>
            <a:off x="7545" y="1941424"/>
            <a:ext cx="3608087" cy="35502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83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ownloads\gorod-drevnej-rusiгоро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0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онари Севера Руси - Праздничный звон колоколов [musico.cc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5596611" y="5301208"/>
            <a:ext cx="1041648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>
            <a:extLst>
              <a:ext uri="{FF2B5EF4-FFF2-40B4-BE49-F238E27FC236}">
                <a16:creationId xmlns:a16="http://schemas.microsoft.com/office/drawing/2014/main" id="{9F931843-3876-40B4-B185-04408E417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static8.depositphotos.com/1070439/922/v/950/depositphotos_9228333-stock-illustration-calligraphy-ornamental-decorative-frame.jpg">
            <a:extLst>
              <a:ext uri="{FF2B5EF4-FFF2-40B4-BE49-F238E27FC236}">
                <a16:creationId xmlns:a16="http://schemas.microsoft.com/office/drawing/2014/main" id="{DF4AEFBE-00D7-460C-9963-73A1C0F13BD1}"/>
              </a:ext>
            </a:extLst>
          </p:cNvPr>
          <p:cNvPicPr/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47762A-884E-48B1-A47E-631342ABE323}"/>
              </a:ext>
            </a:extLst>
          </p:cNvPr>
          <p:cNvSpPr/>
          <p:nvPr/>
        </p:nvSpPr>
        <p:spPr>
          <a:xfrm>
            <a:off x="503548" y="692696"/>
            <a:ext cx="8136904" cy="4591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ЛЕНТА ВРЕМЕНИ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Тема «Вера, надежда, любовь в жизни святого Александра Невского»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800"/>
            </a:pPr>
            <a:r>
              <a:rPr lang="en-US" sz="2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I. </a:t>
            </a:r>
            <a:r>
              <a:rPr lang="ru-RU" sz="2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РОДИНА АЛЕКСАНДРА НЕВСКОГО.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каком городе родился Александр Невский?_____________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Предполагаемые даты рождения князя? ________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Какой обряд был совершён над Александром в </a:t>
            </a:r>
            <a:r>
              <a:rPr lang="ru-RU" sz="20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Спасо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Преображенском соборе?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Сколько лет  исполнится со дня рождения Святого  Благоверного великого князя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Александра Невского  в 2021 году?___________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866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2" y="1224587"/>
            <a:ext cx="3888433" cy="464350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0809" y="58772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</a:rPr>
              <a:t>13 мая 1221 год (30 мая 1220 г.)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276" y="24258"/>
            <a:ext cx="8820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ru-RU" sz="3600" b="1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800 лет со дня рождения</a:t>
            </a:r>
          </a:p>
          <a:p>
            <a:pPr algn="ctr"/>
            <a:r>
              <a:rPr lang="ru-RU" sz="3600" b="1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 князя Александра Невского</a:t>
            </a:r>
          </a:p>
        </p:txBody>
      </p:sp>
    </p:spTree>
    <p:extLst>
      <p:ext uri="{BB962C8B-B14F-4D97-AF65-F5344CB8AC3E}">
        <p14:creationId xmlns:p14="http://schemas.microsoft.com/office/powerpoint/2010/main" val="2442612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Пмз-интерьер-18-собор-04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r="5882" b="5246"/>
          <a:stretch/>
        </p:blipFill>
        <p:spPr bwMode="auto">
          <a:xfrm>
            <a:off x="13387" y="0"/>
            <a:ext cx="9144000" cy="6845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87" y="-120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91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ownloads\image княжение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560840" cy="526753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5751" y="332656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Посвящение в воина</a:t>
            </a:r>
          </a:p>
        </p:txBody>
      </p:sp>
    </p:spTree>
    <p:extLst>
      <p:ext uri="{BB962C8B-B14F-4D97-AF65-F5344CB8AC3E}">
        <p14:creationId xmlns:p14="http://schemas.microsoft.com/office/powerpoint/2010/main" val="1548218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95%D0%BB%D0%B5%D0%BD%D0%B0\Downloads\scale_1200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C:\Users\%D0%95%D0%BB%D0%B5%D0%BD%D0%B0\Downloads\scale_1200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%D0%95%D0%BB%D0%B5%D0%BD%D0%B0\Downloads\scale_1200 (1)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Как сделать из молитвы проклятие | ВКонтакт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86" y="10898"/>
            <a:ext cx="9267206" cy="699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051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83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5834" y="18863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Вокняжение</a:t>
            </a:r>
            <a:r>
              <a:rPr lang="ru-RU" sz="3600" b="1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 на престол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68731" y="2425486"/>
            <a:ext cx="1845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X</a:t>
            </a:r>
            <a:r>
              <a:rPr lang="ru-RU" sz="36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+ </a:t>
            </a:r>
            <a:r>
              <a:rPr lang="en-US" sz="36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VI</a:t>
            </a:r>
            <a:r>
              <a:rPr lang="ru-RU" sz="36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= </a:t>
            </a:r>
            <a:endParaRPr lang="ru-RU" sz="3600" dirty="0"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239348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XVI</a:t>
            </a:r>
            <a:endParaRPr lang="ru-RU" sz="3600" dirty="0">
              <a:latin typeface="Garamond" panose="02020404030301010803" pitchFamily="18" charset="0"/>
            </a:endParaRPr>
          </a:p>
        </p:txBody>
      </p:sp>
      <p:sp>
        <p:nvSpPr>
          <p:cNvPr id="6" name="AutoShape 2" descr="Какое княжество было самым крутым на Древней Руси? | Дмитрий Лисенков |  Яндекс Дзе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https://avatars.mds.yandex.net/get-zen_doc/108057/pub_5bb4e7078bc06200ace6b8a9_5bb4f4c58bc06200ace6b957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18" y="855852"/>
            <a:ext cx="6624736" cy="4966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Елена\Downloads\c1a215b95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5" t="5646" r="11863" b="3064"/>
          <a:stretch/>
        </p:blipFill>
        <p:spPr bwMode="auto">
          <a:xfrm>
            <a:off x="1335779" y="781850"/>
            <a:ext cx="6624737" cy="5671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17872" y="189138"/>
            <a:ext cx="7928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«Где София, там и Новгород» </a:t>
            </a:r>
          </a:p>
        </p:txBody>
      </p:sp>
    </p:spTree>
    <p:extLst>
      <p:ext uri="{BB962C8B-B14F-4D97-AF65-F5344CB8AC3E}">
        <p14:creationId xmlns:p14="http://schemas.microsoft.com/office/powerpoint/2010/main" val="28481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08" y="0"/>
            <a:ext cx="9283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Елена\Downloads\pngegg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004" y="152636"/>
            <a:ext cx="108012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2128" y="188640"/>
            <a:ext cx="7272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ysClr val="windowText" lastClr="000000"/>
                </a:solidFill>
              </a:rPr>
              <a:t>Справедливым, жестоким, мудрым, строгим, верующим, отважным, трусливым, хитрым, милосердным.</a:t>
            </a:r>
          </a:p>
          <a:p>
            <a:endParaRPr lang="ru-RU" sz="2800" dirty="0"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876"/>
            <a:ext cx="903649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«Александр правил  мудро и справедливо, всякий спор решал по закону. Выступал защитником сирот, вдовиц, был помощником голодающих, строил храмы. Чтил священство и монашество, т.е. был князем от Бога и послушным Богу»</a:t>
            </a:r>
          </a:p>
          <a:p>
            <a:endParaRPr lang="ru-RU" dirty="0"/>
          </a:p>
        </p:txBody>
      </p:sp>
      <p:pic>
        <p:nvPicPr>
          <p:cNvPr id="9" name="Picture 2" descr="C:\Documents and Settings\ElenaPrekrasnaya\Мои документы\Downloads\images (9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9538" y="2004522"/>
            <a:ext cx="3816424" cy="4160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275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08" y="0"/>
            <a:ext cx="9283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3274" y="213507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Собор Святой Софии </a:t>
            </a:r>
          </a:p>
        </p:txBody>
      </p:sp>
      <p:pic>
        <p:nvPicPr>
          <p:cNvPr id="4" name="Святая София +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859838"/>
            <a:ext cx="8064896" cy="523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6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08" y="0"/>
            <a:ext cx="9283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37" y="548680"/>
            <a:ext cx="3236747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C:\Users\%D0%95%D0%BB%D0%B5%D0%BD%D0%B0\Downloads\scale_1200 (2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data:image/jpeg;base64,/9j/4AAQSkZJRgABAQAAAQABAAD/2wCEAAkGBxMTEhUTExMVFhUXGB0bGRgYGB8eGhgaHRsYHR0dIB0gHyggGR0lHRoZITMhJSorLi4uHR8zODMsNygtLisBCgoKDg0OGxAQGy0lICUvLS0rMC0tLS0vLS0tLS8tLy0rLS0tLS0tKy0tLS0tLS0tLS0tLy0tLS8tLS0tLS0tLf/AABEIALcBEwMBIgACEQEDEQH/xAAcAAACAgMBAQAAAAAAAAAAAAAEBQMGAAIHAQj/xABAEAACAQIEAwYDBgQGAQQDAAABAhEDIQAEEjEFQVEGEyJhcYEykaEUI0KxwdFSYuHwBzNygpLxFSRDU2MWRKL/xAAaAQADAQEBAQAAAAAAAAAAAAACAwQBAAUG/8QAMhEAAgIBAwIEBQIFBQAAAAAAAAECEQMSITEEQRNRYYEFInGh8DKRI7HB0fEGFUKi4f/aAAwDAQACEQMRAD8A47GPcTMkjEYTFtEmqzZMSxiEGMTIcagJGFRj2ipxu1OMTU1nbG0LctiWpWhR1OBqtUk4IqUiVHTAmk45sGCXJ6E1ReMbvSA9cS5VrQcG0slqgDf1xyNb3on7P1qitCnSp3OOiUs2gGmdR6jbFY4f2XqEeET1IBw/ynAWTdwRjG0FGL8g8XFsEZVcZTy0DzwdkKM4zkcibL5ecGLl1NiL4i4gj0U71F1qvxrz09R0j9cO+CijmED02kcxzB88KckuR0ULRwzBuVySocMsxl9I3EDFa4r2lFIMy02dF3fYE9F68r4FtMNbD4YKXLyNr4qVGlnszTNTw0lYAokwY6k7kke2EVHg3ESxonvVVzBJYlQvM6ttjFsZ7mOXoXTP9octRDBq1PWqk6Z6Am52UdSdscZ7QcRbNuzd4KjE3uV0qNgquF8Pp198WPtJ2eqpUIdCUYeErsSIgf0OKhxjghy6aXK96zCUFzTVg2kOdtZ+LTyGnrA532YN+aIlXRXoob6TTUxsdyT/AMmw/wCJIqUWnTqZWEDZZHP8uWKlxLMxVL85kex39BA+WLRWUVqLNM6wNPpY/M7Yj6zL4dNra6G4YarK9kgwDmmp1ACDAkAkzuIEwLx8pODvvdA/EZt4d5mbWmI8rzjThWc7qrpjcEH2/W5wXm+KqW1QYBA1chY++5iceV1Ep62tJ6eCMdHIqzxbugXmZBgiCsz0A5Ta/K++GPZnJzSmTqNQiB+E6Vkk+l8BcZ4lr0ppgC9usiPr+WDuBEpRkxLEkeQgAH8/ph0Mjhj1SXL4J88VKVJijtagZ0Cxp8d/IaB18icLezLas/lSNvtNGB5CrTH9++CO1Vcd73SWKqFaNgSWLAek6f8AbhfwKsaeaoOL6KtIqOXhcMJ9SuPThtFEP/I+leJ5cs9HYQ8878rQQNyN56czJByo53xzXjPbLMVWpsAFNNpGkHcxuDIa4BwDxDtXnH8LV6iiBqK6VJ+UEeuNeZIcsbOoZimFEmw6nbCatxFI1KwZb3BBFjBv6zjl1fMkEM+t2O2olztAubk78v2Ns7K5Y1MupcRDMNMzF5/XHY82qVAzhSsZvxcTYYzBQyoFoGMxRaFnD8uARjGoDA2XeDvbBqVQcVJqjzZpxewur04MDGiSL4Mq5cxPTEdJsDW41T2MD4Iy9WMedyCLbziKCN8bwA6lsN8uwM3F+WB8xRg6f7OIspWi+CqxDjUBB2tt8sY3YtKmG8I7OmqV8YWTe1vpi7dn+xBStNR5AAZSuxv6YofCONPRYfw7Y6dwntMX0oumI3M2/XC5NleNRG/EsyqWO/pv54WLmC1wRGG2cy6VLkjpIwCKCxpWx5HApjHFmlSqY5E4I4bUuMCrlWFjifL2NsEmdRc+GRGK3x7gdbJt9ryAJUSalAXtzKjmP5d+nTDXIV4jDmlmsLnGxsdhL2c7QZXiCTpTvB8SMATbmJ3H5fUuatBWXSVBXoRI+W2Kb2q7IFn+15E91mQdRVTpWpvMbBXM7mx2O8gzsd2wGY+5rr3eYWxBBAY8xBujjmp9ugWtuQy3Tyx5jcU5GFPafiH2XLVK17CAYJgmwJA5AmTjrRxTu2vbG4o5Z3TSxNWoPDYAgKp8yZnopxy9KneVSbkaleTudLEk+8n54I4nmkcBAXkm8LLOT/uGPKdEksKRJ0038IB1E2GoxY3IFtrDBJxsU77lfkFizbbesf2MM+D8ZaTTcwo+AbxuSs+e+289cKXkELB1cgQRHmfPfEiygLQAFtJF9RtI8/2wnJBTi4vgKD0uwl6ZLar+E78/7uBibNZkxp0iY358h6RgA5shoB8MeI35xeR0OwwTUvcesz/f9kYlnjutXsVY57OgIK28yf229tsNn40tKmApmqF5XFPoTyLRsOW56FCc4TYfK+5ty5WH0PLAeYSD3S3k/wDXtGHRxp8ipy8jxXmSblj9PzOGHCV+8Q9Kin2E/v8AngV6azM2FhgnJPpK9Sy+wkR774f2EreSLN9sqa1PKY2JF7XI9cEcVNOEVAACvJYMbgbSBM22wfks+O5dgo0iQo8tIkHr4p5XwLV4TVqqHsulY07mBMERY+k+WPP+x6+LLBZk5JJK/p7i1nmGIMjaQfPkLn6Y6V2KAOTQxBJeREQQxG3oAffHNOKMKei5O1rg6iCYtE3B3ti69j6lT7Esfd6mcwLR4iPmYn3w7pluS9TJNtqkW0r5jHuK62XJ3ZicZi2iPY4pScARFsTow5YBXG4bD0SyjY6oVgBGAnowfLGlKpO2C0JjnGDuxGnSb5PKhjuRiTimXFM6SxIN1aLH87jEdIMnWP0wfkqqsYaYH5Yw5V3EtJyu0EHEiFp8O/ScMc5lKasdakAklSpsR08jgarww6ddNiwJ2i49TtjBlWT0q6kS+/p+n64f8BzQF0kkco5fPFXpZPm59hi08DrIu0D88C2GotcFz4MdZGptIOHVPLgGAMIeF8QpISXhV6k8/wB/LE1LPNVa0qn1b9sAOiw7NV9TaVExYtyxqtULYb48zdSB4PeBtiOknXGoIaZascMaGZOEuXpXwxo0j1v546wkhqmZgSTA6nbCLtHksrmD3gr0adcRD94oDRsHvfyO49LHmHGuLZpa+jMhl8UFTvF7g9Dyi2AM08m1Nvd2/KcedPq3xpPo8HwOE428n7I6vwftyysuWqjXVBA1K2od2J1OSs6toB2JIki5Bub7VPVlaZy1NSP/AH6qyymR8IawN95xyLJZxlpVKJo6lqRcMVZSIg6oJMEAgHYjzODMs+ZakACKrKRCsmlwGa5OmCUkklo84N4BdRJ8UIz/AAtYN53p81X5+fvbM4ncq1Stkso6MYDUkRdwfhq0xKmffyxUqmV7t33PeAabiQpvE7WiJsOfliapl3ZmptQqIwiWALU7gH4wo5HmBhRmaGknnBvgpZ3WmS+4XTfCMGd3DL/13X13D88oULqddLANEhyo/mAnSY/CeuCa3DqDKve09UQQglNJ5zBudrEWgzMwFXCaQeukm2qY9Lx9MWKjRVn1VA7IGAbSrMSWMCSokCSJPoNyDiZzldJlmT4Tgwx1S3SV9t/KqBMrkFcNppU+6UFm+6pwQtyosJJiOZEybDCriXZs1EJoFVqAfDBCPta86T0IgbCBMiw8danULNTICBdMK0gEDyjTe+3thfwfMEqJ6Rv0JGGTuCUlKzz+lx4OonKOhx8t2c6qZarSnUpE2n9JG3piWgq01mQajbmbKOg8/P8As3DjSgVm+GDpJXqSoJn1MmPPCutl1IEojeIbqAYI6rBj3w7H1KfJnXfCJYYeLDePfzQhp7amx5lqksnnUFh0BXFn41wGj3zIqugV2UkNO2o7NtIHIjC3N8Epp40quCpiGAIMRMMsRedxyw15o8HkLG1uWJ802jSmiRuCtjttffzM88E8L7QCmsZpl3sTAjyMcudhYcsVHLcZv4jFt4G0c+nLYY04k4rMNIJG11LAA76VAkk9TG1uuJ1j7Mb4kqqtvv8AuWPjA1MCpFrzMWBIFwf5tPSwxeOw+SnKLIKw72JmLzvA6456z6qZUUze3j3hbkG0idQuIIIB5YvnYmvHDqQDmdVTfee9fcdYge2GYVpBnuWYZRB/3jMIKlNySdZxmKLfmBSOSf8A49V1QUKx1GBc1kDTMNY736Yt+dztRtySBtO4wHmKXegyBqAsf08xixNEji0VZBv1jBeR4lp32xvV4f03xGuT6rOMZ2nzLNkeLU2GkgQRBU48HCaZM0yw8txhRQpgfEoJ688G0cwRs1uh3xlmPGMGoQsPBH988DaynwWH0ONSGII1GDibJ8QekNBCgTdomRjnZxA1PVy/vrjYOlASbtyUf3YYnzedokgI5DEdLA4EpcLYHvLOf4p2/rgQ16B+WHew9aZ/CgsB/fzw6pcUI8KCfP8AQYS0XPwyZ9MN8plwkMwg9P75444tvB6REHYnl5YNzNAMpIEEAmRtYbRit0eIECSIAxGnaZkcQCfTGUMUkuSw8MDNt7nkMMaVNw34SOV/0wso8ZQrZYm5AEeuNslxBDV03B5dMC7GJoqn+JVGK9N2BJanAm4GlmkCPNp98V3K5h1hYABIsbC/MnHQe2qtXogouo0jq2vEENHU7GPLHOCZv9ceX1Eam7XJ958Ccc3SKnutv7FjRqXehVqUqixchipDCZ3vG34es4tOR4TQIVu9NNwLy4UzHIFZg2PvihIzOiIpA0gyWueWkLyVYAnzA5YacFzXcuoqU6TDVuyhk/5aSyfIgYmta1R5vVLrMbkpN9/p+3kMuJ5p1qlKcsv4XLrqbefCCJHLaZA2vqUZ+prZUqVV8TOAYuhCqASBciSbE30n2a5/N0iS0sjRamEWT08a+EjziR9cFZjJUqeXUOimqxkggEUwZgXvPOVM4O02ebGcoNNbMplPLVkbWKDnS4AZBqBaxAkTBIIt54ZLxY0nVqK1CS0aZjxbFHAuHAPsSp2wSaz0ZZHAgC97QSRuNz8utsD53KVczl+/UrrcNsfhpqJQjfxXYi+xXa+GOEVHXfBZ/uE80vBybWuV6b8exVuNmp3zNpNJmPwcxMmLwY9cNuz1Y91NQQUJ1E+pi3MkQB1OJ+IUUzL0joOvRpqHUCXIG8A7zbly6WOHZEIDFMUyBJLOFLdPCzgEnp9RbDpJZMfqSdOsnS9S9SaT9tm+17FdrrUr1jCgM5sP4VAAE+igfLDLhWUpvmaNMAMpdUM/iuAT9begwccr9lRzogupCtIPhtsRMmSASYjaOeKzVzbUyNLQ4MgjlBmR7jE62PrVonhlTTVNefY6pk+ylJtRd2ZW1Br+LUHuZg2hR8zjnvbGhTp16tGmDoTxamMkmxbYAASTy5YvHY7jVSvl3c/HraVG0wpgeV8CZrLipVoVEo01ZqqeJ1uSys7XJ8a6pJUeu21soqS1UfBZISxZHjb4KBTpMiK7ppp1J7s6Y1kRMQJO4uOow54R2bfMsCSSg+ItOkc4PWYjw+8YO7Y8UapVFOvdqDMAUXSratM316rgAWiL774g4R2hTL6u7U+OCZpiZWfxGpJF9iPzOEucU9yqPwzqJRTjG7Vh3BuyqVjVVnZkp1WppCxqKgFz1EOSPbzxY8pwtaSiiga0mGN73N7W88U/JdqTSpBKetTqLMdKHUS5ZtyTecMuGcarVyxatVUC0AUxB8P8pnfl0wyGSDdR5M6noM2KLyTVRX+PuWJuGHqPk37YzAtSpUmxaP29LYzFWk8rxCq1shNxHpgZssRuCDiyUWpvMPTMKW32UAEydhAIt1kY0oUBU06WQ6iQssFLQATGqC0Bl2nfHJse0irZjKDcD6Yg7k9D7YsTinJAdDBixnrzG4tvtcdRI1TwoXnSAYhgQWkSIB+LrbBagNKFC5SdxGCKfBS20YLOapmSXFiBsZJJgQIv7cr4cNw10pmrK6AJ1ax1iN51SQNO8kDnjtR1IQ/YnX8J+WBc1T1CCv7/APWLDQzgOkd9Shpg6xpt5m2NDnVBcEqQhAJGxJMACPi5/DNgTsMbrBeNMp9fh+n4QY9cZlCyt4SR1HLFtalSZGqWKqVBgzJadIEbkwbC9jibJ8IpuC4qUhFM1CCwBCgxccpwetMW8dcAWVzEXZRPpghHDMLbdcDjNIBvvMCOY1W9fCbHE2drd0EkgM19JWWCnY7gQYMQTgXJBKDJsxUvBEDEa5UkgiRecScPzgrMiIrMz7KBztvMAXMYsVPs/mf/AIiPdf3xmoLSu4voPp3xq7feqy29f7thmezmY/8AiPzX98LuM5Nsqgq1wUTUFne52ECT/SemO1G0hic0WEEn1OOfZ1Iq1F2h2HyY4tNLiFMuF70AFTFiRMatx5RA5yIxXOLNTf71WIcnxLEBjzYSbfriXqY647dj3/8AT/WQ6bO1PiSr3sHoVCrTYjFo4dwk1tJVh3bbuSPD1BE/EPl6YrvBMitdwhqBefWw997jHSstw/LrTWioNPSLECSfNouZ3mfljzXjUme78W65Y9Ph/q/p+fnBqOA5WndRTLH8L1IgAchBHneRfCLP5E30radkh0n0jw+gCjz6sMwsygY1ALWNx5wJI9T/AEwDqbYOxI5KPF7mbYPSj5dN+Yq4pSIy9RGXTqRgIAFyDFjECSd7YDq1Frd3SCKpFgtrMBpX1sJnpYXmWHFb0nAgu0CCZtN77yQDHpjZcvCAyrkqW7wqC0tEDUNpE2tabbQ/DumnuheV6XGUdnfP7UEcJTQdFEss2Z1PiqG+x5Dp/WMMK3AAQSsg2JBIJvNzFiDH54XZKu1Ne8pkCVgyLgao9uR98WLg7HuyXgmoAItGlVIA3vaT/d/Bz55yn6H0GdSxLxIS9PVvvf59Co5qnpBZLSIYD8iOY33/ADxT+OZZVcOuz/hmdLCLeh5Yumd+JwLi/wA7ifWT+eKrxZZBHRp8tjivpMjvS3sUzjspLm17p9n9O3+Sy/4cZ/S1WmPCmkMRv45Akc9j9Bh3xfiIapSUN8NVGB5yadQbYp/YLJmpmACyqFUsxZtIAlREnrhlxZl70BaqupqC6MDaG2Yco5+dsexjl/Dr1PnPisEuqk65ivZ7f0/mKu0h/wDUvebLfr4ROGOT7O0wAazOAQsSOZMR4NRj4SD532IA3GaNM5uJCUyVEkEQu3O+wgTfbFw7S56l3FNEYAhA6H4YHJpPMnkbnCYYtbbPR6vrp4Omwwg93FXXl+WV/P8ABaa0qwQAFZqA6ZOkXKg7j4TEHYwQd8K+A5l1DimsnUtpOxDXsR/CMOeM5pny7tdSyLPhMG5VlmbMTvbZR1sm7M5rQ7tAg0zuQB0Bk2EFvnbfC8b05EHPVm+HZbd8V9iyfaa/MGYGxt9TOMxDl69eqq1KVCu6MAQy0jB6/WRjMexq9T4rS/IR5V2Z+8RCAFKaUQHU2kgDTADIxEktB0kdQcEcNytXSa6MoNMgl2dqahmAI8QBBJN9NtI/EdVhmgrVekVrLT8RJJiihY6ovDPZhJZ+WxkmPhNerWqrl8vqpIXer3IVnUg6dIqEEMe8EKNRAWd5OEl1Dns3wI5hqrNIWkTM3JkNp5HoGK3i284XZzh/dOxqEVFNRVhHLCdLAnkobTG8BdQ5iMbCvXcCvRp19IqAuQ7kPUOtlZwpDtHh0203YRsMEZPsjm3Kh6L0teohtaaTVKqVZgG8YhXbQALzcRB0wh4HlqFcgVK60NRgaVEMUBY+Pqyam2FtA5gBr2T4TTqlqlR17immsJ4ls25fWirTJ0ggarwpO04qNfPqCqiiBKgIgCgEsdMtv4mVh8QEaYPw2uXYbK9watZ2UEKz0nSp92WaEOo+FSBoFmPnAJxxwDx6tQFT7PlMuTWdTJsay1Cw1EDUR4dJ52LWAiG1za08vTVWBqZh2WowLFTSTSrNKAnWQ0/FpLAiSNOPM5WAepmagR6jojs8QlRwwmmqxcC57xhe1rW0p8GzebU5sotRANR1GQaZmpCgG4A2WQbrMAjHHAmXWsULgGaoAXSFsASp1GoAGMggaSbyJtGCsrk3FJaikhKupFB1hqy31aBLBk2WTZtUwIAwHwWgKjKXVVpoYeq5Opy0HQ2i6gFFYCwuATMSflOIVq1JzTU9zlaZbUEMNrPiEyDSAFRmFidKsAd4w2g7s9wzL92amdcUy5KopY6jpMO0iGhWLJqtdTOH3ZfJZU1jNTvnAOgDS1PubhfDpKoG0sRzgRJxRcvxFUYZk0wmWbVSXRViJLEgHSStQI06QTNiGEDHQux3Bly6ip3hqmqgLmVYB7Hw6APDJed+XTHRbbOmopc7llyqUqVqdMAjnu3T4jJ5Dngh8+AYO+IaWbDEhQDHTceo3GBM7xikjrSdgHYgAX3IkA2gSNpInlhuwh2MxmecYjaurWMehFj88aB7XjEYIP8AEPQ/tjQWA9ouFpmaWhXRXBBDdI6xcjy9OmKzkOw2hw1TMFonwqdINoiYnzxdtSdW+R/bCCpxKq+aall0LikPvBa7GIFzYCfcyOWE5XGMbY7Fqb27BFPKFFmIbZW5QPbY+vQ32wJmw5UkinvLKwUp6hgoIPrhsKudIhqKgQLQpGx/+ybGBt5+WEeZpBWJKBWvsNI35qLfnzuefmSVeZcp6t2Lc6CFAFUUx0pKD8zMnAdSi5u9YlfJdBPrf9cS5qElkVVJ/EBf8zgMZbMP/l0mqEiQzMqjpNyGxqTfAdpciPtPndCIqsF1VFAPvM3joOfU41qZmqT3hCPTtpYWKBrEdDpE35i+9h6eAZ1swHzdA6VPhuNBHQAN4va9sRVUFLMOe6ZgxKLq+7DNNpOkBlIbZgNhItihY2la5EyyKTp+w/4Pm9aaCGLAAEKYJubfID6Th+2ZCzAC6iFF5AbmAecEAeoxReCZ7SzbKZggciJi/OVjykNgziGbpu33hYkrCXIAaTYRzMi+PEzYHHK12Pcxy8WKb9/r3/kScSY03dSDpqHwm9mEkCeYM8vzGKtxGqSfOZPLeZxYOL8Sbuj52BjcRv8ApPn74r9IqCS8+FQfKdUX8gJPtinpce455mo3LzX2f/g5pk5aikkd65LFdiFKgAExIaDPlJwo76o7VH1LMhi8woa8AEeu3pGHHCaitTfu1p1IJNStVIIDFQSEgmYuJ0iTzN4T5riA71Qi+A1FkHSTpm4UkfdgiTv52jHpqr00eJmcssnke6bsNJY9zUMPpVWLKDo1LUchSTPMBfFv05YG45xau1RkZtSmAbRpAvpX+WfyxFXcvqZFurHSAzESFE/FeAOu8D22zGSckGVJMSJ67mNwAATc8jjfDpsXl6h5FH0VL2/yEcNzbNTFCo0DV4ZsAjzqN7WaDOCMowZGMknSGCAmW+7BYGLDxQSPEZBv1R1KSyNWo7BgpGvz3ssb36CZxa+I8Tydd0+zoVYqyFSkEjunjYaSbAA7nzxsk6uJnT+G21lb4db7X6/Uf9ne11SnlqaKuX0qCBqrsrbndRSIHscZjn+Z4fDEMRSM3pl3XT7avfzmcZjHP1EaY+n57FsztcVmZSzK7FWCnR46ZMpTHdgDULSwFoYMZAl52D4ecvUFclizCpTNNzBQTSgTPIgKB0KxscUdMm9VqlQMaoRVi0lUMRdfLSTN+fI4Ydk6GustRlZadGJ1NK1KmpShJ0iArCQtyBseZcpJ7oFpx2Z07guQShVrVTDNWbWwdpCsGcjQAIUQ368zjztXxzRSAUISSSYJJCqrMW9JABPQnCrj/GKwoB8uafiMd47IEBuCPEy+KYscacJ4hmDeq1JlFii0RO1gGFUyOc6Yi3mGbcIU7Stlcq8bFbMH7rwp3ZDBPCO7kkjSCSxLGxgQpuLYl4DxfLqK71MujPUrrUJVC1JaUaVqwWZaPx1WgHVc84GBeOZdKdQ91TApixFQHwsQDpBBE+EqRIJAAu0QCuzmZZqNVatNO5pwSP4rES0QGmFBC8zsLQDlT3HRjcbXIg4pkhTzNTSBqFUxAEMCbArs3IbdN74e8Y4zVy9OrlmWooNEliCC7NVBnTA0i5MBbC3nImYo08vRWrTREadMK7ayVE6yCsQevOMSP2k75Fp90WWFBMEtNgxBW6ljAIBMggX5laauLMalfzKhUOIpUrKlehpRhTNRU1d4V8JMhbszIx+GCIAxZKnAKmWIbJVy6DR33iUQrh5MruoGhjuw1ahgfIfaDmTlqT/Z2pUx95UUFkUEslNQTNQTUmdgqopJK6mtPDOJ0kpOhp6O4hXCw4YsJ8LRNTUTcRMmCJxy3AntwV/i3DquX+yZcVqTCnX1d3Uoyuo0HbX4WUsheVCsZDaLxY7cEyn2bhtXMZV2WvRq6q6gLoqBH1PTAZSVmk0iDqkgSb4kqcJR6bZjO1GFTvKFMgkSlF2VKdwfGPvCWYgeIPFsbN2Qy2Uz01qAqZWodAepco506TIiwPhEixeZ8JgaCXqXejxGnmQzUKlKtTBAJBDANAMeRgg++Ocdv8j3LVcx94atSsFpopbS6LlVBnqdbQOdiBzxa+wrFct3BI15epUoObAvoaUY9dVN0b3OGXHOGGuiimwSojq6sZsVPl5f3YYPlC+JBlIPpWGgQLE3HlcGTyxBXy4LDU09BI/bCntPxhcqgA8dUwAq9frEnYGcUzinDeKupzFd4QeI0wQNKjnpNifeZ6csllp1Hc2OLVvJ0XXjnG8vk1mofFyUG5PIRvfB3YbM06qPXUENXbUQTJAA0gTG0hjHnij8GXK1zqziB2ETUOoXiwe409IcH1OLh2fp5PKKxp1HKgyFZp0TMwYuPWfXEzyuTKliUVsWLiObZYCC5i5sADik9o+Pli1Hc7T5zgXtV2iLqWS0NAYneImB6Yq+RzBdgXPiLKPSSAD9ZwnLK0xuOFNBqcXahUQgDStmQi7D8Yn+IjVHPbcCMWCpxpUVKqPTpqwBWq51O4MW07g2CmQNuZjFX7X5JGpMR4jB+KDP1npin9la3iWlVqaUZpV4J0vtEiSFI1THr1xseoh1EE0qrYTh+GZuknJOWpSt+p07inH6VRVqlKjUw1iT4zUGwPiAUDcfDJi52NW4+Vgd3UZgAxZSbAsQdMsofbmT6XkYOz+ToFO7pJKkQzlidfmIOx6HaJPTCAcL0kJSdnJ8IBE32AF5OHY5Or/mbOCumKc1ngtQOFWml0ZReAplTJuTvhh3w2IDBhY/p6+Zxtxvs+1OvTo1WVVqhfEqWDXWOrQSomec4LzHAjRp+BmdRzIuPSOQvbzOJ88VNJ9y7pZ6JU/0v7P85FuWzLFSrXAqJE9dX6Dn5Y24RS1K5Ek6o8mAXbyljv6+o0rNAJMSNr77/WTv54s3BK/dUVQLJUeI85JJJ+ZOC6OEZSdnfE8uTFGOjzv8+pXs9TFNRTpU+5JWCszqJudRuJJ0bRsORMKuB58Ld7yukH+EWsL2sInDDiOeLl22ZqxAYEjSNKArbkQd/Lzwp4hQJZ2BEmCysQDfcgmARv8AL3L1V7E01Klflv8AYa9nUJWo0n7yoxM7BQIkDeSdQP8Ao9ZeZekxEFtIcgERazPuN/wjmMJezuYVV66WMn5H6Fjfyw5ylYuNbfxGeZEaoM9Ixr3J3tsAcW4bVBKr4ydgGAI5LIaLz0n22w34VwRagYyy6SACpGpTY6gegBFt59MecQWkDrWqrkqrQt9PVSeogCbXB6YsnAaBShplJMk6Hm0AXUGRcm5jbBS2jYqLuVA9bMlzOmlMAH7o3KgKT8fOJxmIa5QMwhmhjeB1PkdtsZgbC0olzubWs3fKa1R0AZaakoh5gHUoVpe4YgwQCIgk68U4jmoyy6QrO2oNHed0mpbCGOupsRAIsLAEjCz/AMFnqqj7MpVbyQ2ktdTub6fMX+IDe5CcKzeTWmv3VUgBgzEsabcvj8KqGiTpExygQajJrg1yh5ottRymsZhAVqNJbSGpi0DUDsxAksbSTsIkvLcTUAKl7WhW0nlZhI5bCYjA3DctIivXNV942VZJMAGQSP4gAekWwDm+7pE1su+nS4VqbXpsSYMXBQ+KSQb89sPUKRG8vr/YL4nmyW7wFSunS6qSxPiBVogSAZkCbR0xVOPZhtFGp3jKKp1FQ/h0gFgOkAEe9+ZxYf8Ay65ml3ZallalVQVNRiA83GhxpkEAi8EiSARim8QzVRKqd9RTRQJRVHiWAYJkqOh0sBePXE+X9aot6d3jlfPb+4/4V2eNUKUqGnzAAkXEagJGlj/ENxE8oGftZVouq1GVkp1CCyjeC0PpHxMQNuc89h63bOoUKZdQG0mWdh4OUqFWXIgwAQLXsZNaz+QCZehWAZgWZWdY1QlrgA3kmwJ2fe5xkUk9jpSb5LhwXNI1VjWpMGp0RD6GRjTZ9XjpszSxPiD2Jk254smXoZfTUFNQnezqIUqSSsapA3jnjm3DeKtUKpUNWNQ11DJIUEldU+rASLS24nHS04hCzGoRbxDT5DUoPlfD4XwTZNtykZ7I5rM0WNWukU3VX+4vA0MSSKgDqhZuUgBjJvJvabi1ejRo0a7rpqMU727wCYIIOi+gzcnVcDbByAUxVc1g2qW0AW1GTaWvJMRhZmGNShUy1RKlQqPDqBZ/D/lsGNyVIgwTME/iwTx2hfjJS3GnZahXp1XaqhOumgc7zVpEoWMRJddBmBISbTpFizXF0poz1FZQoJJC3sD74B4JmnqUlLLJAidMFotO1pjkOuIe1fEzQoSVDhwUAaSNRFhA+InaMLytRg6G4rnkVkvA6SV2Ga7sgD/L1WJPNzN7bA8oJ6RJ2lqFaZ0URUJiwNlOoQSIvjXsz34yqd8BrvYMZVZ8KnfYQI5CBgHtPn6yUSKPeBmJD6V8cQY0ndekjqLjCvD/AIVIfr/i2w49m6NWkneCKsXqoRqkkk+K4cSTYyMVTinY7NKT3TJUH8o7ufUElJ85GLHwOnVpUKdPvFkDxXkAkkwDyiYwZVRju0Hrc/rbDPBi0rA8eSbo5pmeDZxKbO9N9CHZuRJiYmSJO+18H9mKgSlUB+N7ydzBDH3tHvh6vHnaoaIKkDUGZ13iQQFMTf8AijnhPUy60i7sQXJK6dJACG6lZOzQOtxF+cHVJRg9LPQ6RynkipKu4q47myYpIn3j2A+dyZsAPXFP7mpSckq3gjTbad2Pr19sW/hqs+ZqVCCumnoUE9Y1EiSJ5e+M4tkdSzHthPTxUIVXPJV1GeTy2uxW8txCpTQLTZtBJ+7YShNpINtJJ5Dpzxa+w1Z62ckoAtMEgi4nbf5/MYCzHCkqApTvp1XJI8U9BO0T74uP+HvAXy9M1HAAb4PFLEGJJsABYR6n3brbWwrJLFJNpUxf/iXliaSuo8VNpsJMH9jpOGnZ9xUoK+5ZQffmPnIxP2joiqrJ/EpHlcYr3YjPMtGrSYBTSqMIi1yTAnlq1jG8xJ96FPHOECnWVl/yi8leSkXj/STHpt0wUo1eFDFQqxT+Zb6l9Qb434vW1sFF749pZVjWo6RJpgsfQmPyB+eCXKrkJv5fm/EVBcu3hVvD9+wM8g0YL7dZNFcNTZShlRpIOw/e0crYsXajKNOukFLyIBUES0KLeRI+uFnaDJVSRQKURZSSouXYvqIJI0rvaDHXDY7rUDPLFSSd2LOz3CXOWaqGALP4VOxCSCf+RI/2Yc5OkwVAdOqPEBcT4jzPnjSuhpBaaAkKALRBPMkdTvOCMgZFOTBIYf8AEAf198HLZCHbbCaOUpvUqg1lpkKSFI+OAoAtsZHlA+WLHw2kKeSQpT8bzqfdzcAc5gSB7Ypz0/vmtJBkSJgxJ3ExMH2xdhVNPKUjKwdNuUEgx57Ez7eeCyKooRh3kxR3xMklASTZgJ357X9sZjSplXcll0BSTAO4uR0OMwFMbcfM6BkMxyPz2x7xvhiZhNDexG4tHy8jbAOZrCmhJdQY2gxiLK8WBdVYSpEeh/7+mPQPLaKVmMlm8hmKZaauXWR3gvpB0wH6EQRO3viPgtRcyWWs2mktR6rmYlFYaRI6+EehtfHRs1Tg2cR/C8Am2OeZzLUu9qCkQVkalBBVXmCBHK8xNj7QGSemNjMOPXNIuH2vLcRptTUD1qJddrhTESNuW07EYovFeFV1zByaVVqxUBpqzGVTSzISdkjQ1gCQQxNiuDuztTSx01URqkks7ABYMT5m0BevkMOeGjK0swppVtbmnUFTvGOtiWlSoIAMHVcDpJMDE63W5c6jLYpXDeBZmswVe6QSQ5AYhIPOVAY2BAk7g2xaMurZTLtl/wDMAkGVBksWfbbeptvti01c7lxKB6asTtqAJEgTE36e2Oe5LOtms1mAtNnVahU3GlgPAIgybDGaWc5eY64fwruULkFiTLpT/ChjVYfGQF2HnvNjOJsaoIyer4TqekQKZMAhZtJibrceEbTGopO7JQqVGpmZqBRparTj4gxvMlQ0bSeok3MMMiwcT9lcgEbigx5j/wCtjuLwfWMdbix0IY8kK5k+F+d/Kil5vtLVopTerSrhfwmKbAkgxfUZ5i9/fAuW/wASAtUNUDEERDIgi8gyt9/1scXynlqXeujoHSp96kgMvIOANonS/mWbpgunlqCGFpII6IF/QDFK3R5ctMXTQt4J2vGYmEcoN6gBYT0JAgHe8fvg8Z2kwBUyAZ31Qb3BIMHfnjKiSYEAdNhgarwoLLg6Xj4tW/qJhvcHG0Ymw+pn2AlW1XiDuP0wJmczVcQykD0OBMtVqJC62bzbTHvpVfpjerx1xClCOrKur5Xx1BWmt2QNWi4Nuc42TOtIGogev64xs9S0nWxPmVj+mBK6JGpSG9/0xxn0I+JZJah1rXVKg8gytt8Qm+2+K/xDOuT3bAavgGkE2aRIM2W8wdo9cNxE3IwdQoq0QsnYad/r5xiXN0kJyUu/ct6frsmKOnt2IctxEqAiIgAEAQCAJ9PeevzxHxOiatN1CBGKkK2rwyRFwZI6yDi1UODJTWaqsWIuJ+H1iJOMoU9N0sP5QAfnY4bKEGt0Ig8i7lQ4DwLMCjDAFtRnSSQVtF4x0PiLhQAIAAhR5AWwvOea4YH1Bg/nB98QvLXK7fxA/nscQ5MajwXY5OSpiarnWm0kTeRMYScQJpVHeTFQCOlpMzPntyvi3lSR+AjpA+l4n2xo2XXY0CV56gdPynr5YUnQ+ijU8yqnUSCTsOZP7YsvDqBpoxa9Sr8R/hXp6/lYcsGVMqJBWmixsSLge+IBWAax1sPT/ofT5XxqnRrjZ5mkirSiNepTeYkHVyBtPTzwgriqKrtWcO6sSzXudCxEgFRc2AA3gYnqZt2zCim3iQatUxvIm4PU4U8YzlSmXc2ZpBkWaTYi3iiDzBvh+OD0p+pNknHXXoBcQZpJQyemBMtnHVoqEA3KnleAQeg8Iv63vgHL5961RKQX7x3CiPhkkATzgTO2LHxDsRmFEipRYxBhiDvM3AG/6YbpbBc4+ZvWqEO3OSTK732/vyOLFW4hrp01Qa4QGP4bMBJFxci2OeZ2hWoMyEsptMNbblFtjvi1f4Z6qpzCzeKZLEzsX9zb2xri5PcBJQVovvAkanQpqShMEmerEsfqTjzBqZBIAO4Eb/0xmH0ItnOe0v8A5Bwe9pGImVYR+eIeBcQrGkwqLJ8IDAi2kkE2nUCCbcyBcbi21c++zwo9/wApwsqZPL1D4S9J/wCNSApMzdIhp57bm+DbfYn0R7sZCund+I1k1LBIElJEalN/W4xTKdN6QKhCoG7xKMAfi2/OPbFsy+YVVisV3jXSkI28EqSTTMbz4R/FjHzVIAqoLAiGBggjzneffGfqDi9HBTDXgwijyYHf5xGBlzgZ4ZdUXuQbdTE2974Y5/gQqPqpxTn8IFvUdPlhZQ7NZioxRbgG7aoX/kb26CSL47SEppkWYzaloCW6bR5Cxw57OVFEClRfUzS5A1AETEnYCZN+ZOG/C+xAEd44YzsJ0+nIn6Th3nHdQKNMIoUEAoAAhEDwg7G/LmCJkYzgxu+AKpmK1QMjUNbUyI0uAyGJBsbG9ojpjelx+Fejm6VTunBBbQbf6gBv/MvyGBRWq0gVDEC/qZJJJO5JJJnrOJaefAA1IW9eeGeDqW5MuqcJ/LsS8PFKkmXemQy02TUVcspLju3MEkKIqFotcDFrr8QpyPGATNjaev5j5jFIq5enV1FaBWfiNNikjoY3HkcF5qqWiUV4Mi4aCPywMcbiqG5M/jS1Me99LNpKz549rVagBhFNuTD9cK8zkM29P7Wr0gLzTdQo0LOptYgAkg7wLT0GFfDe0tKqgq+NRsERhDsI1CbQokSzadxEkxjHJLk2MW1sT1eOOxfust3gAJBsuqBfcEAeZIwDms7m2UkZekBbfxGT0ioNvMD3xtxPjtGplXy4oorgAWAB1AGDqgWJgxzwvzHGS+vwUtLwWHdoFdhIBddX3zXMFtMdThWtlKxxI8jm6hzHc1LFkLDwEAQYt5b7zhsuRLNGksTsFuZ+WFXCc2n2+nVrECmtJgWYahs8CBIuWxZa3bjh6EacxpPlRcCPKFvhkZpcismJ3sT5bs3UPxOaY6FtTH5GB8/bDTKZOnS+FvGPxGCfbp+eFNPt/kYLPmCR5UasmekqJxoO23Dz/wC+Z5A0qot5k04HzjGqSYOhpD4lp+MEfzAn8o/PHgywj/LEG8o+k/ImD8ziIPMMokGCCNiDcEHYg7ziegDJuB5GD8wP1jGSh3TNjPzROGA2Lej7D5CPriPM0ybOreUTH0EYIJj4Sp9Vj9TGB6uYMWOk+SmPkJjEOWy3H6A9RKig90ign8Tm/wAhOF1alm+Zpt6MB+Y/XG2fzRF6lS3MG0/M4WUuOp3iUknxHeLDzJPL0xLW9IrXFk1fJvBau8AXIBEAeZBj64W5bilGqzU0YhBaAID9RPL5X6nBnaisi0Avx1WncyBaJ6DGnZ3s2EQPVs7X0jceZ6enL8nY8fzb9hc8nyWOKWWUrCqEB3iAT7zfCrtNkaapTFUAKXMFjF9PUnpi18PywUzpUxtN/wDrFY/xXrE0KJaLVSdwL6G2k7388WZV8jSI8KvIrKh2DyFM8R104ApozEzYT4BFv5j8sdLrFQbAP9PzxV/8KeGMcvWrxeq4VB5U5kz01MR/t88NszlahYgXibA3JHIDcn0xuNVE7LWp0V3tFwdKuZqSdEohgERsRyt+HbEv+HWTSjUzCgkmUuASbhvOw+eAO1+XqZarSqOWR6yMCLgxTNvhvfWu/TDnsBly1OtVjwswA6tpmd45tHt5YTHWsr32HuMXgUh/Xp1dR0zHKLYzDOllQQDoj1qmfoIx7inUR6UU9qskk0dfMsDPz04i+30ybU4/04X0qjNU0sAilTB1C7SIHS8nzxL9igF3FhuWm0+UgCLi/TGZMyxuqOxYHlVpoizGYjUyBmgiVQAsPOJ98B8GZBVeq692jQFBBAAhZZgCPESDciBtOLDkaLU0IpO3ikwo0z5FjYiZ5W2vgSrWogaQy6ouFGt9rSo+Dkb4Q+olJrSimPSwgnqfuPcvw1T8RJHIA+H+o9SRiDPZUKNQ8AWwgiB0gSI9BgLJK34w6UxzLQ173VSVEGYM7GOWPM3l6Tf/ALFU9B4T8pWD9cVrU1dbkL8NSpvbzCcm7xrUNcWMmT5noPIG+xMEjEL550PipjUDYlflB5egx735/C7H1VP0XEdSvVNiqnzYED6fthkY1yT5Mqk/l2RIOL6j40HkeY9xgGvWlibweu+DuF5Fa2snwhPiZZNzMASR0J9sMsxwaoBKMrjkAPFb+Xn7E4ZshXzSK8HwbSa2/wAv6HFny/YcEH74awLrpi/z+HzjBGW7EhSpesZBGoBfCRPw6rb+nPAvJENYp+Rurf8Ap6eXhmPdIXQLqPiloNjG5m3TCirlDrcFaNNWQKBWdZA8RaxBfxSsgAfCOmGsv3tSG06qhL6TBNyAJFwqqswIuTvbBNKslQlkMFSZBYldN7lSYZSOotyjfEsscpb2Wxyxjsc+432N7qgaztSIWJ7pmFiwFg8iPFMSBilvQy1WRTzRpuDsxKg/MlD/ALTjsfangYz1BaEpSphw5FPZ7ECRp2vO+4GKfmf8LF/DVWOhU/pbArHKtxnixfAk7NcLywOnO5ioGLeC33WmAQS8Npvq3gbXxd6/YThIp97TpfaCY0xXdg55kaHvG8DAXC+y7Uk7mqKVbLiSGQaaqTeAbBlm9zIk7i2N6/ZMU277I5irQfeCTfyJX4h5MCMC4SCU4kjcCyRUKclSU7yysCPQk6gPLEmT7NZOY+yoT/oLD9Rgepx7iFCBm6feoN6qQGjzIGmduS+uD6faelVUKGdJ5VDo+RUw3zxsU+AW1yMkyRUBaCMgAgUwIUDoqmw9BiF8rUA1FWAi9rDz2jEeTpBH1UzBO4BJB6WJsdr4C472oalVQMrims6isy5I5XAhZtO5noMMlN4420DHGssqRKa7Ju5A87/S/wBMAZ3jdNRuztyAP5nCZM7WrBvESGNy2+9pY359cOuEcJRRY95Ui5AsD0B5euFOWTM6SpeY3Riwq27fkLHydWuwap4RyXaPb9TiTO5ZafhVVmB4iJjnz5/3GGFelnF1BaFjs7Mo0n1JmMe0+B1HcFzrTnJEmBtaxE+lsKWOS/Svcf4kX+p+y4F3DqBB75xrJ+EG49TP0H9IsS5wwNQI9DB+l8ePRCHxLE9B/XEuXRN9LN7gYrhBJUiOeRylbCm4g4olqdPW4HhUsBqPqSBPv74ofaXgfEM4QKjUQ3KmWIFOeQ0KVnzm9p2t0PK5pQY0KvQH+tvlh/Qoo0HRTn/SP2wM4oPHka4o5/2R7N5ihlkpPWVAjNJBJWSxaFtJiYJteemH9AHLsWdu9DAgMLMPbnseu2H+aZbAqCBta2Aa2bUsEgTyAALfLljkCzm3+I+ZDtlwtoLyDG0IOcn39cNOwHFymVSjpJZWcC4Cwzlgf/6j2wf2o7IrmHFQVBTa24kRzsIM+8YipcKp5WkFBNQ7lm+JifSwHKB9TJIKL12yiU4+Cop72M2rVp2Q+64zCM8Qp80+mMw2iTWLWyEj4iD16HkbHfEeYq1LQlMESC9RmaSYNlWCL6jdufljMZhkscZ/qFRyyxp6WQVKYI01Kjsv8I8C/JAJ95xugWksU1CjykY8xmGxgo7ImnllO3JhVCqWEOzQdgDgum1JR4U+f/eMxmCoVGRpVrkRpSSdogYMy1Gsy620ovqSY3m0jHuMxoasb00UUBB1SSzGIk9N+SiPc3xIKjoARDMeYtbcQTz9QRjzGY6kbKTe4XlOLrVJuy1ANwIJHnEg35iPTBeW7QgSlSSw6fKZ6eWMxmAcEEssuSDieaSp4aWzfExEYGpcPNjTpqWT8Woi/wDyH5YzGYXwOW7JlNQA6wAeoP7YB+2ASCCcZjMYGlRtTqgjSvyYX+Ytjxq0mJI8jBGMxmCSMbNKlXSZ2+oOAa+RoVCT3cHmVtq9QbYzGYLSnyDqa4NaVJKfhpiFmY8zv6e2NhW3km/vjMZgqQLbNmcRbxRtIH9MRpmCpkb/AExmMxjRyZNX4u6wIMn+GI+pnGqVA3ispPl+36YzGYRIfAboUUAbz/fPHhzC7AAD0xmMwIdgGbbULgA4k4BxepTV0IkA2k7f0xmMx1HNhg4hqYaiQPqfLywyy9WnTWyhZ5AXPmTzxmMxlUbdkFbMSZgR1wi4w5DFgFP9+dse4zGpGN0hGQDePyxmMxmG0K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Елена\Downloads\Без названия (16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165" y="3429000"/>
            <a:ext cx="3277690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575" y="186473"/>
            <a:ext cx="563406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Над землёй родной, над </a:t>
            </a:r>
            <a:r>
              <a:rPr lang="ru-RU" sz="3600" b="1" dirty="0" err="1">
                <a:solidFill>
                  <a:sysClr val="windowText" lastClr="000000"/>
                </a:solidFill>
                <a:latin typeface="Garamond" panose="02020404030301010803" pitchFamily="18" charset="0"/>
              </a:rPr>
              <a:t>Россеею</a:t>
            </a:r>
            <a:br>
              <a:rPr lang="ru-RU" sz="36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</a:br>
            <a:r>
              <a:rPr lang="ru-RU" sz="36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Чёрный дым враги порассеяли,</a:t>
            </a:r>
            <a:br>
              <a:rPr lang="ru-RU" sz="36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</a:br>
            <a:r>
              <a:rPr lang="ru-RU" sz="36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Стонет, плачет от них земля русская,</a:t>
            </a:r>
            <a:br>
              <a:rPr lang="ru-RU" sz="36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</a:br>
            <a:r>
              <a:rPr lang="ru-RU" sz="36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Переполнена горя чувствами.</a:t>
            </a:r>
            <a:br>
              <a:rPr lang="ru-RU" sz="36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</a:br>
            <a:r>
              <a:rPr lang="ru-RU" sz="36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Злые вороны над страной кружат,</a:t>
            </a:r>
            <a:br>
              <a:rPr lang="ru-RU" sz="36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</a:br>
            <a:r>
              <a:rPr lang="ru-RU" sz="36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Растерзать её на куски хотят</a:t>
            </a:r>
            <a:r>
              <a:rPr lang="ru-RU" sz="3600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.</a:t>
            </a:r>
          </a:p>
          <a:p>
            <a:endParaRPr lang="ru-RU" sz="3600" dirty="0">
              <a:latin typeface="Garamond" panose="02020404030301010803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2" y="593035"/>
            <a:ext cx="5496545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наба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9637" y="5805264"/>
            <a:ext cx="1048147" cy="82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51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08" y="0"/>
            <a:ext cx="9283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Церковь Александра Невск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5745" y="7937"/>
            <a:ext cx="8964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</a:rPr>
              <a:t>Святой благоверный князь</a:t>
            </a:r>
          </a:p>
          <a:p>
            <a:pPr algn="ctr"/>
            <a:r>
              <a:rPr lang="ru-RU" sz="3600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</a:rPr>
              <a:t> Александр Невский </a:t>
            </a:r>
          </a:p>
        </p:txBody>
      </p:sp>
      <p:pic>
        <p:nvPicPr>
          <p:cNvPr id="3" name="Александр Невский мульткалендарь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55576" y="1185459"/>
            <a:ext cx="7776864" cy="531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3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>
            <a:extLst>
              <a:ext uri="{FF2B5EF4-FFF2-40B4-BE49-F238E27FC236}">
                <a16:creationId xmlns:a16="http://schemas.microsoft.com/office/drawing/2014/main" id="{3AD5EFE7-0007-46F5-AEC0-4D98EF070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08" y="0"/>
            <a:ext cx="9283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E26A1F-E778-43CC-9259-1BA9F2208612}"/>
              </a:ext>
            </a:extLst>
          </p:cNvPr>
          <p:cNvSpPr/>
          <p:nvPr/>
        </p:nvSpPr>
        <p:spPr>
          <a:xfrm>
            <a:off x="73254" y="674400"/>
            <a:ext cx="892899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Святой Александр, вдохновляемый верой Христовой, чувствовал великую ответственность пред Богом и историей за судьбу Святой Церкви и своей Родины. Много славных деяний совершил великий князь во имя Бога и Отечества!</a:t>
            </a:r>
            <a:r>
              <a:rPr lang="ru-RU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Умер князь в 14 ноября 1263 года</a:t>
            </a:r>
            <a:r>
              <a:rPr lang="ru-RU" sz="32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Перед смертью он принял постриг в монахи с именем Алексий. В надгробном слове митрополит Кирилл сказал: </a:t>
            </a:r>
            <a:r>
              <a:rPr lang="ru-RU" sz="32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«Знайте, чада моя, что уже зашло солнце земли суздальской. Не будет больше такого князя в Русской земле».</a:t>
            </a:r>
            <a:r>
              <a:rPr 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891044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tatic8.depositphotos.com/1070439/922/v/950/depositphotos_9228333-stock-illustration-calligraphy-ornamental-decorative-frame.jpg">
            <a:extLst>
              <a:ext uri="{FF2B5EF4-FFF2-40B4-BE49-F238E27FC236}">
                <a16:creationId xmlns:a16="http://schemas.microsoft.com/office/drawing/2014/main" id="{2B33846C-4A47-4C0B-89FC-13C92FD12385}"/>
              </a:ext>
            </a:extLst>
          </p:cNvPr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9B456C-4781-4061-8C31-DF460CFAFE07}"/>
              </a:ext>
            </a:extLst>
          </p:cNvPr>
          <p:cNvSpPr/>
          <p:nvPr/>
        </p:nvSpPr>
        <p:spPr>
          <a:xfrm>
            <a:off x="539552" y="353527"/>
            <a:ext cx="8136904" cy="5102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Лента времени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ТЕМА «ВЕРА, НАДЕЖДА, ЛЮБОВЬ В ЖИЗНИ СВЯТОГО АЛЕКСАНДРА НЕВСКОГО»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800"/>
            </a:pPr>
            <a:r>
              <a:rPr lang="en-US" sz="2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II.  </a:t>
            </a:r>
            <a:r>
              <a:rPr lang="ru-RU" sz="2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ПОСВЯЩЕНИЕ В ВОИНА.  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Сколько лет было Александру,  когда он принял «княжеский постриг»?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Почему обычай назывался  «постригом»?__________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Где совершался обряд?__________________________________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Что подарил сыновьям князь Ярослав_____________________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Какие книги читал Александр?  «Е .  .  .  .  .  .  . е» , «П . . . . и . .».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F243E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37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>
            <a:extLst>
              <a:ext uri="{FF2B5EF4-FFF2-40B4-BE49-F238E27FC236}">
                <a16:creationId xmlns:a16="http://schemas.microsoft.com/office/drawing/2014/main" id="{79D887A0-8E4A-4F28-99F5-7E1A2D113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08" y="0"/>
            <a:ext cx="9283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D975BA-0D3E-48B1-8571-8B9BE8355C91}"/>
              </a:ext>
            </a:extLst>
          </p:cNvPr>
          <p:cNvSpPr txBox="1"/>
          <p:nvPr/>
        </p:nvSpPr>
        <p:spPr>
          <a:xfrm>
            <a:off x="505302" y="274030"/>
            <a:ext cx="8064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</a:rPr>
              <a:t>Словесный портрет</a:t>
            </a:r>
          </a:p>
          <a:p>
            <a:pPr algn="ctr"/>
            <a:r>
              <a:rPr lang="ru-RU" sz="44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</a:rPr>
              <a:t> Александра Невского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4B7E5C-8499-4878-9EC7-CF8F66A2AE13}"/>
              </a:ext>
            </a:extLst>
          </p:cNvPr>
          <p:cNvSpPr txBox="1"/>
          <p:nvPr/>
        </p:nvSpPr>
        <p:spPr>
          <a:xfrm>
            <a:off x="755576" y="1804089"/>
            <a:ext cx="82466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4000" b="1" dirty="0">
                <a:solidFill>
                  <a:schemeClr val="bg1"/>
                </a:solidFill>
              </a:rPr>
              <a:t>Александр Невский.</a:t>
            </a:r>
          </a:p>
          <a:p>
            <a:pPr marL="342900" indent="-342900">
              <a:buAutoNum type="arabicPeriod"/>
            </a:pPr>
            <a:r>
              <a:rPr lang="ru-RU" sz="4000" b="1" dirty="0">
                <a:solidFill>
                  <a:schemeClr val="bg1"/>
                </a:solidFill>
              </a:rPr>
              <a:t>Справедливый, православный.</a:t>
            </a:r>
          </a:p>
          <a:p>
            <a:pPr marL="342900" indent="-342900">
              <a:buAutoNum type="arabicPeriod"/>
            </a:pPr>
            <a:r>
              <a:rPr lang="ru-RU" sz="4000" b="1" dirty="0">
                <a:solidFill>
                  <a:schemeClr val="bg1"/>
                </a:solidFill>
              </a:rPr>
              <a:t>Верит, молится, сражается.</a:t>
            </a:r>
          </a:p>
          <a:p>
            <a:pPr marL="342900" indent="-342900">
              <a:buAutoNum type="arabicPeriod"/>
            </a:pPr>
            <a:r>
              <a:rPr lang="ru-RU" sz="4000" b="1" dirty="0">
                <a:solidFill>
                  <a:schemeClr val="bg1"/>
                </a:solidFill>
              </a:rPr>
              <a:t>«Не в силе Бог, а в правде!»</a:t>
            </a:r>
          </a:p>
          <a:p>
            <a:pPr marL="342900" indent="-342900">
              <a:buAutoNum type="arabicPeriod"/>
            </a:pPr>
            <a:r>
              <a:rPr lang="ru-RU" sz="4000" b="1" dirty="0">
                <a:solidFill>
                  <a:schemeClr val="bg1"/>
                </a:solidFill>
              </a:rPr>
              <a:t>Святой благоверный князь.</a:t>
            </a:r>
          </a:p>
        </p:txBody>
      </p:sp>
    </p:spTree>
    <p:extLst>
      <p:ext uri="{BB962C8B-B14F-4D97-AF65-F5344CB8AC3E}">
        <p14:creationId xmlns:p14="http://schemas.microsoft.com/office/powerpoint/2010/main" val="657021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08" y="0"/>
            <a:ext cx="9283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856895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https://ic.pics.livejournal.com/raven_yellow/75125316/752635/752635_original.jpg</a:t>
            </a:r>
            <a:endParaRPr lang="ru-RU" dirty="0"/>
          </a:p>
          <a:p>
            <a:r>
              <a:rPr lang="en-US" dirty="0">
                <a:hlinkClick r:id="rId4"/>
              </a:rPr>
              <a:t>http://www.travnikov.ru/al-p08/p08-01.jpg</a:t>
            </a:r>
            <a:r>
              <a:rPr lang="ru-RU" dirty="0"/>
              <a:t> Травников Переславль - Залесский</a:t>
            </a:r>
          </a:p>
          <a:p>
            <a:r>
              <a:rPr lang="en-US" dirty="0">
                <a:hlinkClick r:id="rId5"/>
              </a:rPr>
              <a:t>http://www.prosto-maket.ru/uploadimg/port/big/97/muzeyniy_m_3229348955.jpg</a:t>
            </a:r>
            <a:r>
              <a:rPr lang="ru-RU" dirty="0"/>
              <a:t> Макет города</a:t>
            </a:r>
          </a:p>
          <a:p>
            <a:r>
              <a:rPr lang="en-US" dirty="0">
                <a:hlinkClick r:id="rId6"/>
              </a:rPr>
              <a:t>http://itd0.mycdn.me/image?id=893921510169&amp;t=20&amp;plc=MOBILE&amp;tkn=*iNfFcVXUzKOM2M47ZW2Ya6jiTC4</a:t>
            </a:r>
            <a:r>
              <a:rPr lang="ru-RU" dirty="0"/>
              <a:t> – княжение</a:t>
            </a:r>
          </a:p>
          <a:p>
            <a:r>
              <a:rPr lang="en-US" dirty="0">
                <a:hlinkClick r:id="rId7"/>
              </a:rPr>
              <a:t>http://pm1.narvii.com/7192/20d04443a8b81185e92b136e6bfef675d16f72fcr1-800-960v2_uhq.jpg</a:t>
            </a:r>
            <a:endParaRPr lang="ru-RU" dirty="0"/>
          </a:p>
          <a:p>
            <a:r>
              <a:rPr lang="en-US" dirty="0">
                <a:hlinkClick r:id="rId8"/>
              </a:rPr>
              <a:t>http://museum-nmsk.ru/wp-content/uploads/2020/07/img-02-17.jpg</a:t>
            </a:r>
            <a:r>
              <a:rPr lang="ru-RU" dirty="0"/>
              <a:t> </a:t>
            </a:r>
          </a:p>
          <a:p>
            <a:r>
              <a:rPr lang="en-US" dirty="0">
                <a:hlinkClick r:id="rId9"/>
              </a:rPr>
              <a:t>http://3.bp.blogspot.com/-rMK7H4LwkxA/VBdFIgUgwdI/AAAAAAAAAoA/drbOgNV07Xo/s1600/NevskyProspect.jpg</a:t>
            </a:r>
            <a:endParaRPr lang="ru-RU" dirty="0"/>
          </a:p>
          <a:p>
            <a:r>
              <a:rPr lang="ru-RU" u="sng" dirty="0">
                <a:hlinkClick r:id="rId10"/>
              </a:rPr>
              <a:t>https://static.wixstatic.com/media/479c8d_434f15e467434c8ea3d0458688512728~mv2.png/v1/fill/w_1000,h_800,al_c/479c8d_434f15e467434c8ea3d0458688512728~mv2.png</a:t>
            </a:r>
            <a:endParaRPr lang="ru-RU" u="sng" dirty="0"/>
          </a:p>
          <a:p>
            <a:r>
              <a:rPr lang="ru-RU" u="sng" dirty="0">
                <a:hlinkClick r:id="rId11"/>
              </a:rPr>
              <a:t>https://euronn.ru/Image/1789930.gif</a:t>
            </a:r>
            <a:endParaRPr lang="ru-RU" dirty="0"/>
          </a:p>
          <a:p>
            <a:r>
              <a:rPr lang="ru-RU" u="sng" dirty="0">
                <a:hlinkClick r:id="rId12"/>
              </a:rPr>
              <a:t>https://h1.hqtexture.com/75/7488/1393532708-2.jpg</a:t>
            </a:r>
            <a:endParaRPr lang="ru-RU" dirty="0"/>
          </a:p>
          <a:p>
            <a:r>
              <a:rPr lang="ru-RU" u="sng" dirty="0">
                <a:hlinkClick r:id="rId13"/>
              </a:rPr>
              <a:t>https://i.pinimg.com/originals/b9/a9/79/b9a979873bc0fb839eb365246429ad97.jpg</a:t>
            </a:r>
            <a:endParaRPr lang="ru-RU" u="sng" dirty="0"/>
          </a:p>
          <a:p>
            <a:r>
              <a:rPr lang="ru-RU" u="sng" dirty="0">
                <a:hlinkClick r:id="rId14"/>
              </a:rPr>
              <a:t>https://nebo365.ru/images/detailed/99/68045_17971_01.jpg</a:t>
            </a:r>
            <a:endParaRPr lang="ru-RU" u="sng" dirty="0"/>
          </a:p>
          <a:p>
            <a:r>
              <a:rPr lang="ru-RU" u="sng" dirty="0">
                <a:hlinkClick r:id="rId15"/>
              </a:rPr>
              <a:t>https://www.neizvestniy-geniy.ru/images/works/photo/1/5786_1.jpg</a:t>
            </a:r>
            <a:endParaRPr lang="ru-RU" dirty="0"/>
          </a:p>
          <a:p>
            <a:r>
              <a:rPr lang="ru-RU" dirty="0"/>
              <a:t>картина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6932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08" y="0"/>
            <a:ext cx="9283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97346"/>
            <a:ext cx="892899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hlinkClick r:id="rId3"/>
              </a:rPr>
              <a:t>https://e7.pngegg.com/pngimages/274/161/png-clipart-index-finger-computer-icons-pointer-hand-hand-text-hand.png</a:t>
            </a:r>
            <a:r>
              <a:rPr lang="ru-RU" dirty="0"/>
              <a:t> рука</a:t>
            </a:r>
          </a:p>
          <a:p>
            <a:r>
              <a:rPr lang="ru-RU" u="sng" dirty="0">
                <a:hlinkClick r:id="rId4"/>
              </a:rPr>
              <a:t>https://gsvu.mvd.ru/upload/site142/folder_page/temp/__1429820772_866/fb3fa781009c14b1cfb62847cf9f9485.jpg</a:t>
            </a:r>
            <a:r>
              <a:rPr lang="ru-RU" dirty="0"/>
              <a:t> А. Суворов</a:t>
            </a:r>
          </a:p>
          <a:p>
            <a:r>
              <a:rPr lang="ru-RU" u="sng" dirty="0">
                <a:hlinkClick r:id="rId5"/>
              </a:rPr>
              <a:t>https://your-happy-life.com/wp-content/uploads/2015/02/lyubov_i_vera_lubov_i_vera_1.jpg</a:t>
            </a:r>
            <a:endParaRPr lang="ru-RU" dirty="0"/>
          </a:p>
          <a:p>
            <a:r>
              <a:rPr lang="ru-RU" dirty="0"/>
              <a:t>Вера</a:t>
            </a:r>
          </a:p>
          <a:p>
            <a:r>
              <a:rPr lang="ru-RU" u="sng" dirty="0">
                <a:hlinkClick r:id="rId6"/>
              </a:rPr>
              <a:t>https://pbs.twimg.com/media/CCkkHvfW8AElB5Y.jpg</a:t>
            </a:r>
            <a:r>
              <a:rPr lang="ru-RU" dirty="0"/>
              <a:t> Переславль</a:t>
            </a:r>
          </a:p>
          <a:p>
            <a:r>
              <a:rPr lang="ru-RU" u="sng" dirty="0">
                <a:hlinkClick r:id="rId7"/>
              </a:rPr>
              <a:t>https://avatars.mds.yandex.net/get-pdb/199965/b44b016f-50ab-4be3-89e0-e789c85c726d/s1200</a:t>
            </a:r>
            <a:endParaRPr lang="ru-RU" u="sng" dirty="0"/>
          </a:p>
          <a:p>
            <a:r>
              <a:rPr lang="ru-RU" u="sng" dirty="0">
                <a:hlinkClick r:id="rId8"/>
              </a:rPr>
              <a:t>https://sutochno-pz.ru/wp-content/uploads/2015/09/00.jpg</a:t>
            </a:r>
            <a:endParaRPr lang="ru-RU" dirty="0"/>
          </a:p>
          <a:p>
            <a:r>
              <a:rPr lang="ru-RU" u="sng" dirty="0">
                <a:hlinkClick r:id="rId9"/>
              </a:rPr>
              <a:t>https://i.pinimg.com/736x/9d/b7/20/9db7206251b34c9fea1161b4b5c576c5.jpg</a:t>
            </a:r>
            <a:endParaRPr lang="ru-RU" dirty="0"/>
          </a:p>
          <a:p>
            <a:r>
              <a:rPr lang="ru-RU" dirty="0"/>
              <a:t>Ярослав</a:t>
            </a:r>
          </a:p>
          <a:p>
            <a:r>
              <a:rPr lang="ru-RU" u="sng" dirty="0">
                <a:hlinkClick r:id="rId10"/>
              </a:rPr>
              <a:t>https://upload.wikimedia.org/wikipedia/commons/thumb/e/e4/%D0%9F%D0%BC%D0%B7-%D0%B8%D0%BD%D1%82%D0%B5%D1%80%D1%8C%D0%B5%D1%80-18-%D1%81%D0%BE%D0%B1%D0%BE%D1%80-0401.jpg/1280px-%D0%9F%D0%BC%D0%B7-%D0%B8%D0%BD%D1%82%D0%B5%D1%80%D1%8C%D0%B5%D1%80-18-%D1%81%D0%BE%D0%B1%D0%BE%D1%80-0401.jpg</a:t>
            </a:r>
            <a:r>
              <a:rPr lang="ru-RU" dirty="0"/>
              <a:t> собор</a:t>
            </a:r>
          </a:p>
          <a:p>
            <a:r>
              <a:rPr lang="ru-RU" u="sng" dirty="0">
                <a:hlinkClick r:id="rId11"/>
              </a:rPr>
              <a:t>http://rk.karelia.ru/wp-content/uploads/2015/08/gorod-drevnej-rusi.jpg</a:t>
            </a:r>
            <a:endParaRPr lang="ru-RU" dirty="0"/>
          </a:p>
          <a:p>
            <a:r>
              <a:rPr lang="ru-RU" dirty="0"/>
              <a:t>город</a:t>
            </a:r>
          </a:p>
          <a:p>
            <a:r>
              <a:rPr lang="ru-RU" u="sng" dirty="0">
                <a:hlinkClick r:id="rId12"/>
              </a:rPr>
              <a:t>https://get.pxhere.com/photo/monument-statue-church-sculpture-memorial-art-orthodox-russia-historically-golden-ring-pereslawl-alexander-nevsky-771674.jpg</a:t>
            </a:r>
            <a:r>
              <a:rPr lang="ru-RU" dirty="0"/>
              <a:t> памятник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678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08" y="0"/>
            <a:ext cx="9283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548680"/>
            <a:ext cx="82089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hlinkClick r:id="rId3"/>
              </a:rPr>
              <a:t>https://avatars.mds.yandex.net/get-zen_doc/1909279/pub_5daa0a0935c8d800b0897c4c_5daa110574f1bc00b0479273/scale_1200</a:t>
            </a:r>
            <a:endParaRPr lang="ru-RU" dirty="0"/>
          </a:p>
          <a:p>
            <a:r>
              <a:rPr lang="ru-RU" dirty="0"/>
              <a:t>крещение</a:t>
            </a:r>
          </a:p>
          <a:p>
            <a:r>
              <a:rPr lang="ru-RU" u="sng" dirty="0">
                <a:hlinkClick r:id="rId4"/>
              </a:rPr>
              <a:t>https://avatars.mds.yandex.net/get-zen_doc/108057/pub_5bb4e7078bc06200ace6b8a9_5bb4f4c58bc06200ace6b957/scale_1200</a:t>
            </a:r>
            <a:r>
              <a:rPr lang="ru-RU" dirty="0"/>
              <a:t> Новгород</a:t>
            </a:r>
          </a:p>
          <a:p>
            <a:r>
              <a:rPr lang="ru-RU" u="sng" dirty="0">
                <a:hlinkClick r:id="rId5"/>
              </a:rPr>
              <a:t>http://kanon-tradition.ru/images/fresque/17-fresque_diveevo_2013/thumbs/l_fresque_diveevo_2013_05.jpg</a:t>
            </a:r>
            <a:r>
              <a:rPr lang="ru-RU" dirty="0"/>
              <a:t> Битва на Неве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9779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tatic8.depositphotos.com/1070439/922/v/950/depositphotos_9228333-stock-illustration-calligraphy-ornamental-decorative-frame.jpg">
            <a:extLst>
              <a:ext uri="{FF2B5EF4-FFF2-40B4-BE49-F238E27FC236}">
                <a16:creationId xmlns:a16="http://schemas.microsoft.com/office/drawing/2014/main" id="{03DADC89-DCE0-49A4-847D-BC892514513A}"/>
              </a:ext>
            </a:extLst>
          </p:cNvPr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6309" cy="69888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B0471EF-99DB-4ECC-88DA-88392F9DD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330619"/>
              </p:ext>
            </p:extLst>
          </p:nvPr>
        </p:nvGraphicFramePr>
        <p:xfrm>
          <a:off x="612257" y="2204864"/>
          <a:ext cx="7936865" cy="1576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1870">
                  <a:extLst>
                    <a:ext uri="{9D8B030D-6E8A-4147-A177-3AD203B41FA5}">
                      <a16:colId xmlns:a16="http://schemas.microsoft.com/office/drawing/2014/main" val="4277316112"/>
                    </a:ext>
                  </a:extLst>
                </a:gridCol>
                <a:gridCol w="991870">
                  <a:extLst>
                    <a:ext uri="{9D8B030D-6E8A-4147-A177-3AD203B41FA5}">
                      <a16:colId xmlns:a16="http://schemas.microsoft.com/office/drawing/2014/main" val="785179939"/>
                    </a:ext>
                  </a:extLst>
                </a:gridCol>
                <a:gridCol w="992505">
                  <a:extLst>
                    <a:ext uri="{9D8B030D-6E8A-4147-A177-3AD203B41FA5}">
                      <a16:colId xmlns:a16="http://schemas.microsoft.com/office/drawing/2014/main" val="3826460856"/>
                    </a:ext>
                  </a:extLst>
                </a:gridCol>
                <a:gridCol w="991870">
                  <a:extLst>
                    <a:ext uri="{9D8B030D-6E8A-4147-A177-3AD203B41FA5}">
                      <a16:colId xmlns:a16="http://schemas.microsoft.com/office/drawing/2014/main" val="1444065327"/>
                    </a:ext>
                  </a:extLst>
                </a:gridCol>
                <a:gridCol w="991870">
                  <a:extLst>
                    <a:ext uri="{9D8B030D-6E8A-4147-A177-3AD203B41FA5}">
                      <a16:colId xmlns:a16="http://schemas.microsoft.com/office/drawing/2014/main" val="1033251290"/>
                    </a:ext>
                  </a:extLst>
                </a:gridCol>
                <a:gridCol w="992505">
                  <a:extLst>
                    <a:ext uri="{9D8B030D-6E8A-4147-A177-3AD203B41FA5}">
                      <a16:colId xmlns:a16="http://schemas.microsoft.com/office/drawing/2014/main" val="3303806287"/>
                    </a:ext>
                  </a:extLst>
                </a:gridCol>
                <a:gridCol w="991870">
                  <a:extLst>
                    <a:ext uri="{9D8B030D-6E8A-4147-A177-3AD203B41FA5}">
                      <a16:colId xmlns:a16="http://schemas.microsoft.com/office/drawing/2014/main" val="2835330393"/>
                    </a:ext>
                  </a:extLst>
                </a:gridCol>
                <a:gridCol w="992505">
                  <a:extLst>
                    <a:ext uri="{9D8B030D-6E8A-4147-A177-3AD203B41FA5}">
                      <a16:colId xmlns:a16="http://schemas.microsoft.com/office/drawing/2014/main" val="3933623152"/>
                    </a:ext>
                  </a:extLst>
                </a:gridCol>
              </a:tblGrid>
              <a:tr h="932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effectLst/>
                        </a:rPr>
                        <a:t>Д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effectLst/>
                        </a:rPr>
                        <a:t>О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effectLst/>
                        </a:rPr>
                        <a:t>Н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effectLst/>
                        </a:rPr>
                        <a:t>Г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effectLst/>
                        </a:rPr>
                        <a:t>О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effectLst/>
                        </a:rPr>
                        <a:t>В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effectLst/>
                        </a:rPr>
                        <a:t>Р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effectLst/>
                        </a:rPr>
                        <a:t>О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785375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RU" sz="3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effectLst/>
                        </a:rPr>
                        <a:t>2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3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ru-RU" sz="3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effectLst/>
                        </a:rPr>
                        <a:t>5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effectLst/>
                        </a:rPr>
                        <a:t>3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effectLst/>
                        </a:rPr>
                        <a:t>6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effectLst/>
                        </a:rPr>
                        <a:t>7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526046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84559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F726FC9-58BE-40A0-BE23-3A00F950D9EA}"/>
              </a:ext>
            </a:extLst>
          </p:cNvPr>
          <p:cNvSpPr txBox="1"/>
          <p:nvPr/>
        </p:nvSpPr>
        <p:spPr>
          <a:xfrm>
            <a:off x="1428800" y="445116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Лента времени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25BC9A-FFD8-4CAB-A084-C022C8D41462}"/>
              </a:ext>
            </a:extLst>
          </p:cNvPr>
          <p:cNvSpPr txBox="1"/>
          <p:nvPr/>
        </p:nvSpPr>
        <p:spPr>
          <a:xfrm>
            <a:off x="755924" y="1283806"/>
            <a:ext cx="7649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ТЕМА « ВЕРА, НАДЕЖДА, ЛЮБОВЬ В ЖИЗНИ СВЯТОГО </a:t>
            </a:r>
            <a:endParaRPr lang="ru-RU" dirty="0">
              <a:solidFill>
                <a:srgbClr val="C00000"/>
              </a:solidFill>
            </a:endParaRPr>
          </a:p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3. ВОКНЯЖЕНИЕ НА ПРЕСТОЛ.</a:t>
            </a:r>
            <a:endParaRPr lang="ru-RU" sz="24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AF64ED3-7069-4193-8D63-74205ED04346}"/>
              </a:ext>
            </a:extLst>
          </p:cNvPr>
          <p:cNvSpPr/>
          <p:nvPr/>
        </p:nvSpPr>
        <p:spPr>
          <a:xfrm>
            <a:off x="1428800" y="4018970"/>
            <a:ext cx="1415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F243E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+ VI 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329B91-E9C8-436F-9507-AA6506C7D531}"/>
              </a:ext>
            </a:extLst>
          </p:cNvPr>
          <p:cNvSpPr txBox="1"/>
          <p:nvPr/>
        </p:nvSpPr>
        <p:spPr>
          <a:xfrm>
            <a:off x="2843808" y="412669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==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96BE4FB-AB87-4612-A99A-A82044A02473}"/>
              </a:ext>
            </a:extLst>
          </p:cNvPr>
          <p:cNvSpPr/>
          <p:nvPr/>
        </p:nvSpPr>
        <p:spPr>
          <a:xfrm>
            <a:off x="3419872" y="4156545"/>
            <a:ext cx="438785" cy="40195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E3E165F-7A5F-4DDE-BEE8-911BA3D9249F}"/>
              </a:ext>
            </a:extLst>
          </p:cNvPr>
          <p:cNvSpPr/>
          <p:nvPr/>
        </p:nvSpPr>
        <p:spPr>
          <a:xfrm>
            <a:off x="4039423" y="4156544"/>
            <a:ext cx="438785" cy="40195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43590E-6AF8-478E-9018-2AEA4E7BC564}"/>
              </a:ext>
            </a:extLst>
          </p:cNvPr>
          <p:cNvSpPr/>
          <p:nvPr/>
        </p:nvSpPr>
        <p:spPr>
          <a:xfrm>
            <a:off x="784174" y="849369"/>
            <a:ext cx="7603901" cy="77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ТЕМА «ВЕРА, НАДЕЖДА, ЛЮБОВЬ В ЖИЗНИ СВЯТОГО АЛЕКСАНДРА НЕВСКОГО»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575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tatic8.depositphotos.com/1070439/922/v/950/depositphotos_9228333-stock-illustration-calligraphy-ornamental-decorative-frame.jpg">
            <a:extLst>
              <a:ext uri="{FF2B5EF4-FFF2-40B4-BE49-F238E27FC236}">
                <a16:creationId xmlns:a16="http://schemas.microsoft.com/office/drawing/2014/main" id="{437EFB38-0285-4BCE-B30D-CA035D97556D}"/>
              </a:ext>
            </a:extLst>
          </p:cNvPr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73393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CB93FC-0D5F-4D73-B870-79637D7CDC80}"/>
              </a:ext>
            </a:extLst>
          </p:cNvPr>
          <p:cNvSpPr/>
          <p:nvPr/>
        </p:nvSpPr>
        <p:spPr>
          <a:xfrm>
            <a:off x="2537774" y="329626"/>
            <a:ext cx="4284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Лента времени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41F7A20-802C-4C3C-87AF-7BF48F6A3A41}"/>
              </a:ext>
            </a:extLst>
          </p:cNvPr>
          <p:cNvSpPr/>
          <p:nvPr/>
        </p:nvSpPr>
        <p:spPr>
          <a:xfrm>
            <a:off x="2763082" y="1805707"/>
            <a:ext cx="3617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4. Первая победа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4261559-0AD4-464B-B3A3-7C54E61CB897}"/>
              </a:ext>
            </a:extLst>
          </p:cNvPr>
          <p:cNvSpPr/>
          <p:nvPr/>
        </p:nvSpPr>
        <p:spPr>
          <a:xfrm>
            <a:off x="611560" y="1091412"/>
            <a:ext cx="7992888" cy="77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ТЕМА «ВЕРА, НАДЕЖДА, ЛЮБОВЬ В ЖИЗНИ СВЯТОГО АЛЕКСАНДРА НЕВСКОГО»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EC20127-A75B-44B2-8134-7D0C74131A60}"/>
              </a:ext>
            </a:extLst>
          </p:cNvPr>
          <p:cNvSpPr/>
          <p:nvPr/>
        </p:nvSpPr>
        <p:spPr>
          <a:xfrm>
            <a:off x="755576" y="2339715"/>
            <a:ext cx="7848872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400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Куда идёт князь перед сражением?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95D18B8-3C43-4B58-952B-46D80A4EFB1F}"/>
              </a:ext>
            </a:extLst>
          </p:cNvPr>
          <p:cNvSpPr/>
          <p:nvPr/>
        </p:nvSpPr>
        <p:spPr>
          <a:xfrm>
            <a:off x="725202" y="2968492"/>
            <a:ext cx="8280920" cy="11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400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Какие слова он сказал своей дружине?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«Не                          Бог, а в                          ».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D4F698C-E7A5-4F15-98A3-0ADC55326772}"/>
              </a:ext>
            </a:extLst>
          </p:cNvPr>
          <p:cNvSpPr/>
          <p:nvPr/>
        </p:nvSpPr>
        <p:spPr>
          <a:xfrm>
            <a:off x="640180" y="4061075"/>
            <a:ext cx="77786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 Кто помогал Александру в битве со шведами?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>
              <a:spcAft>
                <a:spcPts val="0"/>
              </a:spcAft>
            </a:pPr>
            <a:r>
              <a:rPr lang="ru-RU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DA34D93-124E-4E6C-87A1-689E5D7572CB}"/>
              </a:ext>
            </a:extLst>
          </p:cNvPr>
          <p:cNvSpPr/>
          <p:nvPr/>
        </p:nvSpPr>
        <p:spPr>
          <a:xfrm>
            <a:off x="52856" y="4621036"/>
            <a:ext cx="83243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>
              <a:spcAft>
                <a:spcPts val="0"/>
              </a:spcAft>
            </a:pPr>
            <a:r>
              <a:rPr lang="ru-RU" sz="2400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 Дата смерти князя Александра Невского _____           ноября 12       3г.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>
              <a:spcAft>
                <a:spcPts val="0"/>
              </a:spcAft>
            </a:pPr>
            <a:r>
              <a:rPr lang="ru-RU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CC59ABE-33C3-4AF0-AC7E-FE71DB1C342B}"/>
              </a:ext>
            </a:extLst>
          </p:cNvPr>
          <p:cNvSpPr/>
          <p:nvPr/>
        </p:nvSpPr>
        <p:spPr>
          <a:xfrm>
            <a:off x="94490" y="5403043"/>
            <a:ext cx="83243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>
              <a:spcAft>
                <a:spcPts val="0"/>
              </a:spcAft>
            </a:pPr>
            <a:r>
              <a:rPr lang="ru-RU" sz="2400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5. С каким именем князь был пострижен в монахи?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F24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917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9/a9/79/b9a979873bc0fb839eb365246429ad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674400"/>
            <a:ext cx="66033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Я начинаю свой урок,</a:t>
            </a:r>
          </a:p>
          <a:p>
            <a:pPr algn="just"/>
            <a:r>
              <a:rPr lang="ru-RU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Пусть он пойдёт ребятам впрок!</a:t>
            </a:r>
          </a:p>
          <a:p>
            <a:pPr algn="just"/>
            <a:r>
              <a:rPr lang="ru-RU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О славном муже речь идёт,</a:t>
            </a:r>
          </a:p>
          <a:p>
            <a:pPr algn="just"/>
            <a:r>
              <a:rPr lang="ru-RU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Он в летопись страны войдёт.</a:t>
            </a:r>
          </a:p>
          <a:p>
            <a:pPr algn="just"/>
            <a:r>
              <a:rPr lang="ru-RU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Защитник веры  и Отчизны,</a:t>
            </a:r>
          </a:p>
          <a:p>
            <a:pPr algn="just"/>
            <a:r>
              <a:rPr lang="ru-RU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Он, не жалея своей жизни,</a:t>
            </a:r>
          </a:p>
          <a:p>
            <a:pPr algn="just"/>
            <a:r>
              <a:rPr lang="ru-RU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Страну родную защищал!</a:t>
            </a:r>
          </a:p>
          <a:p>
            <a:pPr algn="just"/>
            <a:r>
              <a:rPr lang="ru-RU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Он Богу это обещал!</a:t>
            </a:r>
          </a:p>
          <a:p>
            <a:pPr algn="just"/>
            <a:r>
              <a:rPr lang="ru-RU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Любил народ, за правду бился!</a:t>
            </a:r>
          </a:p>
          <a:p>
            <a:pPr algn="just"/>
            <a:r>
              <a:rPr lang="ru-RU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«Не в силе Бог!» - он говорил.</a:t>
            </a:r>
          </a:p>
          <a:p>
            <a:pPr algn="just"/>
            <a:r>
              <a:rPr lang="ru-RU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За то Господь его хранил!</a:t>
            </a:r>
          </a:p>
        </p:txBody>
      </p:sp>
    </p:spTree>
    <p:extLst>
      <p:ext uri="{BB962C8B-B14F-4D97-AF65-F5344CB8AC3E}">
        <p14:creationId xmlns:p14="http://schemas.microsoft.com/office/powerpoint/2010/main" val="51932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ownloads\68045_17971_01 ико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9" y="1206044"/>
            <a:ext cx="4392488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лена\Downloads\5786_1 картина Невски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054" y="1206044"/>
            <a:ext cx="4065715" cy="5328592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62373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89573"/>
            <a:ext cx="90364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Решимость, гнев, злость, мудрость, уверенность, спокойствие, мужество, равнодушие, </a:t>
            </a:r>
            <a:r>
              <a:rPr lang="ru-RU" sz="2800" b="1" dirty="0" err="1">
                <a:solidFill>
                  <a:sysClr val="windowText" lastClr="000000"/>
                </a:solidFill>
                <a:latin typeface="Garamond" panose="02020404030301010803" pitchFamily="18" charset="0"/>
              </a:rPr>
              <a:t>радостнопечалие</a:t>
            </a:r>
            <a:r>
              <a:rPr lang="ru-RU" sz="28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8914" y="89573"/>
            <a:ext cx="4453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Мудрость, спокойствие, </a:t>
            </a:r>
            <a:r>
              <a:rPr lang="ru-RU" sz="2800" dirty="0" err="1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радостнопечалие</a:t>
            </a:r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1482" y="89573"/>
            <a:ext cx="4368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Решимость,уверенность</a:t>
            </a:r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, мужество.</a:t>
            </a:r>
          </a:p>
        </p:txBody>
      </p:sp>
    </p:spTree>
    <p:extLst>
      <p:ext uri="{BB962C8B-B14F-4D97-AF65-F5344CB8AC3E}">
        <p14:creationId xmlns:p14="http://schemas.microsoft.com/office/powerpoint/2010/main" val="356717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404664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Как зовут этих известных людей?</a:t>
            </a:r>
          </a:p>
        </p:txBody>
      </p:sp>
      <p:pic>
        <p:nvPicPr>
          <p:cNvPr id="4" name="Picture 7" descr="C:\Users\Елена\Downloads\pngegg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516" y="152636"/>
            <a:ext cx="108012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Елена\Downloads\fb3fa781009c14b1cfb62847cf9f9485 Суворов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r="4178"/>
          <a:stretch/>
        </p:blipFill>
        <p:spPr bwMode="auto">
          <a:xfrm>
            <a:off x="611560" y="1310663"/>
            <a:ext cx="3528392" cy="3414481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ownloads\unnamed (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3650" r="3687" b="4415"/>
          <a:stretch/>
        </p:blipFill>
        <p:spPr bwMode="auto">
          <a:xfrm>
            <a:off x="5421086" y="1423851"/>
            <a:ext cx="3095897" cy="3905795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 descr="C:\Users\%D0%95%D0%BB%D0%B5%D0%BD%D0%B0\Downloads\scale_1200 %D0%90. %D0%A1%D1%83%D0%B2%D0%BE%D1%80%D0%BE%D0%B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5682" y="4869160"/>
            <a:ext cx="4192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Александр Суворов</a:t>
            </a:r>
          </a:p>
        </p:txBody>
      </p:sp>
      <p:sp>
        <p:nvSpPr>
          <p:cNvPr id="7" name="AutoShape 7" descr="C:\Users\%D0%95%D0%BB%D0%B5%D0%BD%D0%B0\Downloads\scale_1200 %D0%90. %D0%A1%D1%83%D0%B2%D0%BE%D1%80%D0%BE%D0%B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024818" y="5453935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Александр Пушкин</a:t>
            </a:r>
          </a:p>
        </p:txBody>
      </p:sp>
    </p:spTree>
    <p:extLst>
      <p:ext uri="{BB962C8B-B14F-4D97-AF65-F5344CB8AC3E}">
        <p14:creationId xmlns:p14="http://schemas.microsoft.com/office/powerpoint/2010/main" val="239544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ownloads\139353270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Елена\Downloads\news_file_74233_585cf58ccbfe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12776"/>
            <a:ext cx="4968552" cy="3672408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" name="Picture 7" descr="C:\Users\Елена\Downloads\pngegg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9247" y="-36004"/>
            <a:ext cx="108012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191542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Как называется река, на которой произошло сражение?</a:t>
            </a:r>
          </a:p>
        </p:txBody>
      </p:sp>
      <p:pic>
        <p:nvPicPr>
          <p:cNvPr id="6" name="Picture 2" descr="C:\Users\Елена\Downloads\NevskyProspec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12776"/>
            <a:ext cx="4968552" cy="3672408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24673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2102</TotalTime>
  <Words>1396</Words>
  <Application>Microsoft Office PowerPoint</Application>
  <PresentationFormat>Экран (4:3)</PresentationFormat>
  <Paragraphs>177</Paragraphs>
  <Slides>33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Arial</vt:lpstr>
      <vt:lpstr>Book Antiqua</vt:lpstr>
      <vt:lpstr>Calibri</vt:lpstr>
      <vt:lpstr>Garamond</vt:lpstr>
      <vt:lpstr>Lucida Sans</vt:lpstr>
      <vt:lpstr>Times New Roman</vt:lpstr>
      <vt:lpstr>Wingdings</vt:lpstr>
      <vt:lpstr>Wingdings 2</vt:lpstr>
      <vt:lpstr>Wingdings 3</vt:lpstr>
      <vt:lpstr>Yauza TYGRA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127</cp:revision>
  <dcterms:created xsi:type="dcterms:W3CDTF">2020-12-13T14:14:24Z</dcterms:created>
  <dcterms:modified xsi:type="dcterms:W3CDTF">2021-03-24T22:50:29Z</dcterms:modified>
</cp:coreProperties>
</file>