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73A87-44B6-4322-ADBE-4484DA59990A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EC89E-BB39-48BF-955E-D5139DBA2E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D%D0%B0%D0%BB%D0%BE%D0%B3%D0%BE%D0%B2%D0%B0%D1%8F_%D0%B2%D1%8B%D1%87%D0%B8%D1%81%D0%BB%D0%B8%D1%82%D0%B5%D0%BB%D1%8C%D0%BD%D0%B0%D1%8F_%D0%BC%D0%B0%D1%88%D0%B8%D0%BD%D0%B0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ru.wikipedia.org/wiki/%D0%A1%D0%BE%D1%8E%D0%B7_%D0%A1%D0%BE%D0%B2%D0%B5%D1%82%D1%81%D0%BA%D0%B8%D1%85_%D0%A1%D0%BE%D1%86%D0%B8%D0%B0%D0%BB%D0%B8%D1%81%D1%82%D0%B8%D1%87%D0%B5%D1%81%D0%BA%D0%B8%D1%85_%D0%A0%D0%B5%D1%81%D0%BF%D1%83%D0%B1%D0%BB%D0%B8%D0%BA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8%D1%81%D1%82%D0%BE%D1%80%D0%B8%D1%8F_%D0%BE%D1%82%D0%B5%D1%87%D0%B5%D1%81%D1%82%D0%B2%D0%B5%D0%BD%D0%BD%D0%BE%D0%B9_%D1%8D%D0%BB%D0%B5%D0%BA%D1%82%D1%80%D0%BE%D0%BD%D0%BD%D0%BE%D0%B9_%D0%B2%D1%8B%D1%87%D0%B8%D1%81%D0%BB%D0%B8%D1%82%D0%B5%D0%BB%D1%8C%D0%BD%D0%BE%D0%B9_%D1%82%D0%B5%D1%85%D0%BD%D0%B8%D0%BA%D0%B8" TargetMode="External"/><Relationship Id="rId5" Type="http://schemas.openxmlformats.org/officeDocument/2006/relationships/hyperlink" Target="https://ru.wikipedia.org/wiki/1945_%D0%B3%D0%BE%D0%B4" TargetMode="External"/><Relationship Id="rId4" Type="http://schemas.openxmlformats.org/officeDocument/2006/relationships/image" Target="../media/image34.jpg"/><Relationship Id="rId9" Type="http://schemas.openxmlformats.org/officeDocument/2006/relationships/hyperlink" Target="https://ru.wikipedia.org/wiki/%D0%A1%D1%87%D1%91%D1%82%D0%BD%D1%8B%D0%B5_%D0%BF%D0%B0%D0%BB%D0%BE%D1%87%D0%BA%D0%B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yourorigami.info/wp-content/uploads/2013/03/tetradnii_list_origami_yourorigami_inf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14" y="0"/>
            <a:ext cx="923477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204" y="926225"/>
            <a:ext cx="8496944" cy="3888432"/>
          </a:xfrm>
        </p:spPr>
        <p:txBody>
          <a:bodyPr>
            <a:normAutofit/>
          </a:bodyPr>
          <a:lstStyle/>
          <a:p>
            <a:r>
              <a:rPr lang="ru-RU" sz="7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ДЕКАДА </a:t>
            </a:r>
            <a:br>
              <a:rPr lang="ru-RU" sz="7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7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МАТЕМАТИКИ, физики, информатики.</a:t>
            </a:r>
            <a:br>
              <a:rPr lang="ru-RU" sz="7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</a:t>
            </a:r>
            <a:r>
              <a:rPr lang="ru-RU" sz="2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г.Геленджик</a:t>
            </a:r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МБОУ СОШ №4 </a:t>
            </a:r>
            <a:r>
              <a:rPr lang="ru-RU" sz="2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им.А.В.Суворова</a:t>
            </a:r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</a:t>
            </a:r>
            <a:endParaRPr lang="ru-RU" sz="2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176446"/>
            <a:ext cx="5488893" cy="1339330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solidFill>
                  <a:srgbClr val="343A40"/>
                </a:solidFill>
                <a:latin typeface="Roboto"/>
              </a:rPr>
              <a:t>Математика — царица наук.</a:t>
            </a:r>
          </a:p>
          <a:p>
            <a:r>
              <a:rPr lang="ru-RU" i="1" dirty="0"/>
              <a:t>Карл Фридрих Гаусс</a:t>
            </a:r>
            <a:endParaRPr lang="ru-RU" dirty="0"/>
          </a:p>
        </p:txBody>
      </p:sp>
      <p:pic>
        <p:nvPicPr>
          <p:cNvPr id="13316" name="Picture 4" descr="http://img.galya.ru/galya.ru/Pictures3/2/2010/12/04/t4_22513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85774"/>
            <a:ext cx="1995342" cy="2212499"/>
          </a:xfrm>
          <a:prstGeom prst="rect">
            <a:avLst/>
          </a:prstGeom>
          <a:noFill/>
        </p:spPr>
      </p:pic>
      <p:pic>
        <p:nvPicPr>
          <p:cNvPr id="13322" name="Picture 10" descr="http://im1-tub-ru.yandex.net/i?id=618307899-07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6489" y="81396"/>
            <a:ext cx="2579326" cy="1944216"/>
          </a:xfrm>
          <a:prstGeom prst="rect">
            <a:avLst/>
          </a:prstGeom>
          <a:noFill/>
        </p:spPr>
      </p:pic>
      <p:pic>
        <p:nvPicPr>
          <p:cNvPr id="13326" name="Picture 14" descr="http://www.intelkot.ru/upload/125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8405" y="4827913"/>
            <a:ext cx="2275494" cy="1872208"/>
          </a:xfrm>
          <a:prstGeom prst="rect">
            <a:avLst/>
          </a:prstGeom>
          <a:noFill/>
        </p:spPr>
      </p:pic>
      <p:pic>
        <p:nvPicPr>
          <p:cNvPr id="4" name="deti-online.com_-_dvazhdy-dva-chety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68760" y="4222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0" name="Picture 16" descr="http://yourorigami.info/wp-content/uploads/2013/03/tetradnii_list_origami_yourorigami_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52520" cy="68407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УРОКИ ИЗ ИСТОРИИ МАТЕМАТИКИ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2685" y="1528241"/>
            <a:ext cx="3960439" cy="4525963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343A40"/>
                </a:solidFill>
                <a:latin typeface="Roboto"/>
              </a:rPr>
              <a:t>Устройство нашего мира </a:t>
            </a:r>
            <a:r>
              <a:rPr lang="ru-RU" dirty="0" smtClean="0">
                <a:solidFill>
                  <a:srgbClr val="343A40"/>
                </a:solidFill>
                <a:latin typeface="Roboto"/>
              </a:rPr>
              <a:t>непостижимо </a:t>
            </a:r>
            <a:r>
              <a:rPr lang="ru-RU" dirty="0">
                <a:solidFill>
                  <a:srgbClr val="343A40"/>
                </a:solidFill>
                <a:latin typeface="Roboto"/>
              </a:rPr>
              <a:t>без знания математики.</a:t>
            </a:r>
          </a:p>
          <a:p>
            <a:r>
              <a:rPr lang="ru-RU" i="1" dirty="0" smtClean="0"/>
              <a:t>          Роджер </a:t>
            </a:r>
            <a:r>
              <a:rPr lang="ru-RU" i="1" dirty="0"/>
              <a:t>Бэкон</a:t>
            </a:r>
            <a:endParaRPr lang="ru-RU" dirty="0"/>
          </a:p>
        </p:txBody>
      </p:sp>
      <p:pic>
        <p:nvPicPr>
          <p:cNvPr id="16390" name="Picture 6" descr="http://www.fashiontime.ru/upload/iblock/13b/5249_5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2414042" cy="241404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6392" name="Picture 8" descr="http://img3.proshkolu.ru/content/media/pic/std/3000000/2447000/2446480-9542245d901f1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5494">
            <a:off x="6429710" y="4394781"/>
            <a:ext cx="2771800" cy="21446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6394" name="Picture 10" descr="http://images4.wikia.nocookie.net/__cb20100530142257/science/ru/images/0/0f/02-1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980728"/>
            <a:ext cx="2371492" cy="231879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6396" name="Picture 12" descr="http://bridgetv.ru/upload/load/10584747524d79e5bde8afe6.011762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815154"/>
            <a:ext cx="2491036" cy="186827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6398" name="Picture 14" descr="http://friends.kz/uploads/posts/2009-04/1240155162_003_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93827">
            <a:off x="136904" y="4271856"/>
            <a:ext cx="2808312" cy="207345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18414"/>
            <a:ext cx="1267365" cy="445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день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http://yourorigami.info/wp-content/uploads/2013/03/tetradnii_list_origami_yourorigami_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712968" cy="14401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МАТЕМАТИКА В РИСУНКАХ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679">
            <a:off x="5544963" y="788453"/>
            <a:ext cx="3596217" cy="26971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543">
            <a:off x="231736" y="3925880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31">
            <a:off x="5752375" y="4201043"/>
            <a:ext cx="3323861" cy="2492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125">
            <a:off x="156450" y="790580"/>
            <a:ext cx="2156427" cy="2875236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123728" y="1069547"/>
            <a:ext cx="4003342" cy="26994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>
                <a:solidFill>
                  <a:srgbClr val="008000"/>
                </a:solidFill>
                <a:latin typeface="Open Sans"/>
              </a:rPr>
              <a:t>В математике есть своя красота, как в живописи и поэзии.</a:t>
            </a:r>
            <a:endParaRPr lang="ru-RU" dirty="0">
              <a:solidFill>
                <a:srgbClr val="6B6B6B"/>
              </a:solidFill>
              <a:latin typeface="Open Sans"/>
            </a:endParaRPr>
          </a:p>
          <a:p>
            <a:r>
              <a:rPr lang="ru-RU" i="1" dirty="0">
                <a:solidFill>
                  <a:srgbClr val="6B6B6B"/>
                </a:solidFill>
                <a:latin typeface="Open Sans"/>
              </a:rPr>
              <a:t>(Н.Е. Жуковский)</a:t>
            </a:r>
            <a:endParaRPr lang="ru-RU" dirty="0">
              <a:solidFill>
                <a:srgbClr val="6B6B6B"/>
              </a:solidFill>
              <a:latin typeface="Open Sans"/>
            </a:endParaRPr>
          </a:p>
          <a:p>
            <a:pPr algn="just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996" y="121051"/>
            <a:ext cx="1267365" cy="445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день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8" name="Picture 18" descr="http://yourorigami.info/wp-content/uploads/2013/03/tetradnii_list_origami_yourorigami_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88769"/>
            <a:ext cx="9144000" cy="73152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РЕБУСЫ, ГОЛОВОЛОМКИ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419085" y="4855249"/>
            <a:ext cx="1772319" cy="8919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http://lineapp.ru/media/k2/items/cache/665e3353c5a0a1298b58f0408e39e998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301208"/>
            <a:ext cx="2635052" cy="1358934"/>
          </a:xfrm>
          <a:prstGeom prst="rect">
            <a:avLst/>
          </a:prstGeom>
          <a:noFill/>
        </p:spPr>
      </p:pic>
      <p:pic>
        <p:nvPicPr>
          <p:cNvPr id="10244" name="Picture 4" descr="http://www.muza.name/files/1e95f717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284984"/>
            <a:ext cx="2339752" cy="1787717"/>
          </a:xfrm>
          <a:prstGeom prst="rect">
            <a:avLst/>
          </a:prstGeom>
          <a:noFill/>
        </p:spPr>
      </p:pic>
      <p:pic>
        <p:nvPicPr>
          <p:cNvPr id="10246" name="Picture 6" descr="http://allforchildren.ru/rebus/rebus10/10-02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645024"/>
            <a:ext cx="3136032" cy="1240275"/>
          </a:xfrm>
          <a:prstGeom prst="rect">
            <a:avLst/>
          </a:prstGeom>
          <a:noFill/>
        </p:spPr>
      </p:pic>
      <p:pic>
        <p:nvPicPr>
          <p:cNvPr id="10248" name="Picture 8" descr="http://www.inteltoys.ru/files/articles/2012/10/462/462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57192"/>
            <a:ext cx="3070820" cy="15737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250" name="Picture 10" descr="http://im0-tub-ru.yandex.net/i?id=324804730-26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284984"/>
            <a:ext cx="2232248" cy="1674186"/>
          </a:xfrm>
          <a:prstGeom prst="rect">
            <a:avLst/>
          </a:prstGeom>
          <a:noFill/>
        </p:spPr>
      </p:pic>
      <p:pic>
        <p:nvPicPr>
          <p:cNvPr id="10252" name="Picture 12" descr="http://emetod.ru/pars_docs/refs/1122/1121690/1121690_html_12d7f42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5157192"/>
            <a:ext cx="2631182" cy="149847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10254" name="Picture 14" descr="http://www.igraza.ru/images/stories/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1268760"/>
            <a:ext cx="4718745" cy="18546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256" name="Picture 16" descr="http://yourorigami.info/wp-content/uploads/2013/03/tetradnii_list_origami_yourorigami_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7605464"/>
            <a:ext cx="8591600" cy="687328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4" name="Picture 16" descr="http://yourorigami.info/wp-content/uploads/2013/03/tetradnii_list_origami_yourorigami_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" y="9883"/>
            <a:ext cx="9144093" cy="73152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ОЛИМПИАДЫ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95111" y="5668526"/>
            <a:ext cx="298375" cy="46491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17414" name="Picture 6" descr="http://www.novosel.ru/i/1275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8948">
            <a:off x="6136117" y="2582665"/>
            <a:ext cx="2855640" cy="20480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7416" name="Picture 8" descr="http://www.wiki.vladimir.i-edu.ru/images/2/20/%D0%9A%D0%B5%D0%BD%D0%B3%D0%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1679">
            <a:off x="722037" y="245771"/>
            <a:ext cx="2021592" cy="20215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7418" name="Picture 10" descr="http://osvita.pl.km.ua/~zzosh1/content/0910/images/k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3967">
            <a:off x="6271813" y="265907"/>
            <a:ext cx="2664296" cy="20025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7420" name="Picture 12" descr="http://kharkov-online.com/files/images/objava/38704/16118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41260">
            <a:off x="538424" y="4572584"/>
            <a:ext cx="2880320" cy="21602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7422" name="Picture 14" descr="http://urklass.ucoz.ru/graffiti/0/1/5/281319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2248" y="3886290"/>
            <a:ext cx="2519710" cy="306534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6976" y="2512667"/>
            <a:ext cx="5844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333333"/>
                </a:solidFill>
                <a:latin typeface="Arial" panose="020B0604020202020204" pitchFamily="34" charset="0"/>
              </a:rPr>
              <a:t>Олимпиада - состязанье очень важное, Всегда полезное для </a:t>
            </a:r>
            <a:r>
              <a:rPr lang="ru-RU" sz="2000" b="1" i="1" dirty="0" smtClean="0">
                <a:solidFill>
                  <a:srgbClr val="333333"/>
                </a:solidFill>
                <a:latin typeface="Arial" panose="020B0604020202020204" pitchFamily="34" charset="0"/>
              </a:rPr>
              <a:t>школьника отважного</a:t>
            </a:r>
            <a:r>
              <a:rPr lang="ru-RU" sz="2000" b="1" i="1" dirty="0">
                <a:solidFill>
                  <a:srgbClr val="333333"/>
                </a:solidFill>
                <a:latin typeface="Arial" panose="020B0604020202020204" pitchFamily="34" charset="0"/>
              </a:rPr>
              <a:t>. Кто в ней участвовал хоть раз, Тот в этой жизни станет </a:t>
            </a:r>
            <a:r>
              <a:rPr lang="ru-RU" sz="2000" b="1" i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асс.</a:t>
            </a:r>
            <a:endParaRPr lang="ru-RU" sz="2000" b="1" i="1" dirty="0"/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8" name="Picture 16" descr="http://yourorigami.info/wp-content/uploads/2013/03/tetradnii_list_origami_yourorigami_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046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47149"/>
            <a:ext cx="843528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КОНКУРС-СМОТР ГАЗЕТ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259">
            <a:off x="252617" y="912655"/>
            <a:ext cx="4364302" cy="32732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169">
            <a:off x="5074901" y="938788"/>
            <a:ext cx="4067944" cy="3050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25732"/>
            <a:ext cx="3059832" cy="2294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9" y="3789040"/>
            <a:ext cx="2301720" cy="306896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0964" y="201704"/>
            <a:ext cx="1267365" cy="445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день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844" y="-297"/>
            <a:ext cx="9327688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686800" cy="1408331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СОЧИНЕНИЙ НА ТЕМУ</a:t>
            </a: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Зачем учить математику…» 7-11 класс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0352" y="5229200"/>
            <a:ext cx="1374330" cy="68093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964" y="201704"/>
            <a:ext cx="1267365" cy="445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день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133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52520" cy="716256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47872" y="-22522"/>
            <a:ext cx="871296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</a:t>
            </a:r>
          </a:p>
          <a:p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Эволюция вычислительной техники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4828028" cy="2715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29" y="3636257"/>
            <a:ext cx="5831632" cy="32802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605" y="4788793"/>
            <a:ext cx="3851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В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sz="2000" dirty="0" smtClean="0">
                <a:solidFill>
                  <a:srgbClr val="0B0080"/>
                </a:solidFill>
                <a:latin typeface="Arial" panose="020B0604020202020204" pitchFamily="34" charset="0"/>
                <a:hlinkClick r:id="rId5" tooltip="1945 год"/>
              </a:rPr>
              <a:t>1945 году</a:t>
            </a:r>
            <a:r>
              <a:rPr lang="ru-RU" sz="2000" dirty="0" smtClean="0">
                <a:solidFill>
                  <a:srgbClr val="0B0080"/>
                </a:solidFill>
                <a:latin typeface="Arial" panose="020B0604020202020204" pitchFamily="34" charset="0"/>
              </a:rPr>
              <a:t>-</a:t>
            </a:r>
            <a:r>
              <a:rPr lang="ru-RU" sz="20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работана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B0080"/>
                </a:solidFill>
                <a:latin typeface="Arial" panose="020B0604020202020204" pitchFamily="34" charset="0"/>
                <a:hlinkClick r:id="rId6" tooltip="История отечественной электронной вычислительной техники"/>
              </a:rPr>
              <a:t>первая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 в </a:t>
            </a:r>
            <a:r>
              <a:rPr lang="ru-RU" sz="2000" dirty="0">
                <a:solidFill>
                  <a:srgbClr val="0B0080"/>
                </a:solidFill>
                <a:latin typeface="Arial" panose="020B0604020202020204" pitchFamily="34" charset="0"/>
                <a:hlinkClick r:id="rId7" tooltip="Союз Советских Социалистических Республик"/>
              </a:rPr>
              <a:t>СССР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ru-RU" sz="20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ru-RU" sz="2000" u="sng" dirty="0" smtClean="0">
                <a:solidFill>
                  <a:srgbClr val="0B0080"/>
                </a:solidFill>
                <a:latin typeface="Arial" panose="020B0604020202020204" pitchFamily="34" charset="0"/>
                <a:hlinkClick r:id="rId8"/>
              </a:rPr>
              <a:t>аналоговая </a:t>
            </a:r>
            <a:r>
              <a:rPr lang="ru-RU" sz="2000" u="sng" dirty="0">
                <a:solidFill>
                  <a:srgbClr val="0B0080"/>
                </a:solidFill>
                <a:latin typeface="Arial" panose="020B0604020202020204" pitchFamily="34" charset="0"/>
                <a:hlinkClick r:id="rId8"/>
              </a:rPr>
              <a:t>вычислительная </a:t>
            </a:r>
            <a:r>
              <a:rPr lang="ru-RU" sz="2000" u="sng" dirty="0" smtClean="0">
                <a:solidFill>
                  <a:srgbClr val="0B0080"/>
                </a:solidFill>
                <a:latin typeface="Arial" panose="020B0604020202020204" pitchFamily="34" charset="0"/>
                <a:hlinkClick r:id="rId8"/>
              </a:rPr>
              <a:t>машина</a:t>
            </a:r>
            <a:endParaRPr lang="ru-RU" sz="2000" u="sng" dirty="0" smtClean="0">
              <a:solidFill>
                <a:srgbClr val="0B0080"/>
              </a:solidFill>
              <a:latin typeface="Arial" panose="020B0604020202020204" pitchFamily="34" charset="0"/>
            </a:endParaRPr>
          </a:p>
          <a:p>
            <a:endParaRPr lang="ru-RU" sz="2000" dirty="0" smtClean="0">
              <a:solidFill>
                <a:srgbClr val="000000"/>
              </a:solidFill>
              <a:latin typeface="Linux Libertine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Linux Libertine"/>
              </a:rPr>
              <a:t>1961</a:t>
            </a:r>
            <a:r>
              <a:rPr lang="ru-RU" sz="2000" dirty="0">
                <a:solidFill>
                  <a:srgbClr val="000000"/>
                </a:solidFill>
                <a:latin typeface="Linux Libertine"/>
              </a:rPr>
              <a:t>: электронные калькуляторы.</a:t>
            </a:r>
          </a:p>
          <a:p>
            <a:endParaRPr lang="ru-RU" sz="20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15547" y="1387451"/>
            <a:ext cx="3911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Первыми 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приспособлениями для </a:t>
            </a:r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вычислений были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rgbClr val="0B0080"/>
                </a:solidFill>
                <a:latin typeface="Arial" panose="020B0604020202020204" pitchFamily="34" charset="0"/>
                <a:hlinkClick r:id="rId9" tooltip="Счётные палочки"/>
              </a:rPr>
              <a:t>счётные палочки</a:t>
            </a:r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endParaRPr lang="ru-RU" sz="2000" dirty="0" smtClean="0">
              <a:solidFill>
                <a:srgbClr val="000000"/>
              </a:solidFill>
              <a:latin typeface="Linux Libertine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Linux Libertine"/>
              </a:rPr>
              <a:t>1835—1900-е</a:t>
            </a:r>
            <a:r>
              <a:rPr lang="ru-RU" sz="2000" dirty="0">
                <a:solidFill>
                  <a:srgbClr val="000000"/>
                </a:solidFill>
                <a:latin typeface="Linux Libertine"/>
              </a:rPr>
              <a:t>: первые программируемые машины</a:t>
            </a:r>
          </a:p>
          <a:p>
            <a:endParaRPr lang="ru-RU" sz="2000" b="1" i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0964" y="201704"/>
            <a:ext cx="1267365" cy="445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день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948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052736"/>
            <a:ext cx="7772400" cy="13620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СПАСИБО</a:t>
            </a:r>
            <a:endParaRPr lang="ru-RU" sz="8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88224" y="6165304"/>
            <a:ext cx="1716301" cy="548177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2018-2019 </a:t>
            </a:r>
            <a:r>
              <a:rPr lang="ru-RU" dirty="0" err="1" smtClean="0"/>
              <a:t>уч.г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86723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89</Words>
  <Application>Microsoft Office PowerPoint</Application>
  <PresentationFormat>Экран (4:3)</PresentationFormat>
  <Paragraphs>30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Linux Libertine</vt:lpstr>
      <vt:lpstr>Monotype Corsiva</vt:lpstr>
      <vt:lpstr>Open Sans</vt:lpstr>
      <vt:lpstr>Roboto</vt:lpstr>
      <vt:lpstr>Times New Roman</vt:lpstr>
      <vt:lpstr>Тема Office</vt:lpstr>
      <vt:lpstr>ДЕКАДА  МАТЕМАТИКИ, физики, информатики. (г.Геленджик, МБОУ СОШ №4 им.А.В.Суворова)</vt:lpstr>
      <vt:lpstr>УРОКИ ИЗ ИСТОРИИ МАТЕМАТИКИ</vt:lpstr>
      <vt:lpstr>МАТЕМАТИКА В РИСУНКАХ</vt:lpstr>
      <vt:lpstr>РЕБУСЫ, ГОЛОВОЛОМКИ</vt:lpstr>
      <vt:lpstr>ОЛИМПИАДЫ</vt:lpstr>
      <vt:lpstr>КОНКУРС-СМОТР ГАЗЕТ</vt:lpstr>
      <vt:lpstr>КОНКУРС СОЧИНЕНИЙ НА ТЕМУ:   « Зачем учить математику…» 7-11 класс    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ДЕКАДА  МАТЕМАТИКИ</dc:title>
  <dc:creator>Мамочка</dc:creator>
  <cp:lastModifiedBy>Image&amp;Matros ®</cp:lastModifiedBy>
  <cp:revision>27</cp:revision>
  <dcterms:created xsi:type="dcterms:W3CDTF">2014-03-08T11:17:22Z</dcterms:created>
  <dcterms:modified xsi:type="dcterms:W3CDTF">2019-03-26T10:03:40Z</dcterms:modified>
</cp:coreProperties>
</file>