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FF37-C9E0-4218-876C-151AD694FD81}" type="datetimeFigureOut">
              <a:rPr lang="ru-RU" smtClean="0"/>
              <a:pPr/>
              <a:t>04.07.2016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09A-7293-42F0-AE13-A1F2072799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FF37-C9E0-4218-876C-151AD694FD81}" type="datetimeFigureOut">
              <a:rPr lang="ru-RU" smtClean="0"/>
              <a:pPr/>
              <a:t>04.07.2016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09A-7293-42F0-AE13-A1F2072799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FF37-C9E0-4218-876C-151AD694FD81}" type="datetimeFigureOut">
              <a:rPr lang="ru-RU" smtClean="0"/>
              <a:pPr/>
              <a:t>04.07.2016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09A-7293-42F0-AE13-A1F2072799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FF37-C9E0-4218-876C-151AD694FD81}" type="datetimeFigureOut">
              <a:rPr lang="ru-RU" smtClean="0"/>
              <a:pPr/>
              <a:t>04.07.2016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09A-7293-42F0-AE13-A1F2072799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FF37-C9E0-4218-876C-151AD694FD81}" type="datetimeFigureOut">
              <a:rPr lang="ru-RU" smtClean="0"/>
              <a:pPr/>
              <a:t>04.07.2016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09A-7293-42F0-AE13-A1F2072799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FF37-C9E0-4218-876C-151AD694FD81}" type="datetimeFigureOut">
              <a:rPr lang="ru-RU" smtClean="0"/>
              <a:pPr/>
              <a:t>04.07.2016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09A-7293-42F0-AE13-A1F2072799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FF37-C9E0-4218-876C-151AD694FD81}" type="datetimeFigureOut">
              <a:rPr lang="ru-RU" smtClean="0"/>
              <a:pPr/>
              <a:t>04.07.2016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09A-7293-42F0-AE13-A1F2072799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FF37-C9E0-4218-876C-151AD694FD81}" type="datetimeFigureOut">
              <a:rPr lang="ru-RU" smtClean="0"/>
              <a:pPr/>
              <a:t>04.07.2016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09A-7293-42F0-AE13-A1F2072799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FF37-C9E0-4218-876C-151AD694FD81}" type="datetimeFigureOut">
              <a:rPr lang="ru-RU" smtClean="0"/>
              <a:pPr/>
              <a:t>04.07.2016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09A-7293-42F0-AE13-A1F2072799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FF37-C9E0-4218-876C-151AD694FD81}" type="datetimeFigureOut">
              <a:rPr lang="ru-RU" smtClean="0"/>
              <a:pPr/>
              <a:t>04.07.2016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09A-7293-42F0-AE13-A1F2072799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FF37-C9E0-4218-876C-151AD694FD81}" type="datetimeFigureOut">
              <a:rPr lang="ru-RU" smtClean="0"/>
              <a:pPr/>
              <a:t>04.07.2016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09A-7293-42F0-AE13-A1F2072799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1FF37-C9E0-4218-876C-151AD694FD81}" type="datetimeFigureOut">
              <a:rPr lang="ru-RU" smtClean="0"/>
              <a:pPr/>
              <a:t>04.07.2016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F309A-7293-42F0-AE13-A1F2072799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764704"/>
            <a:ext cx="8229600" cy="4608512"/>
          </a:xfrm>
        </p:spPr>
        <p:txBody>
          <a:bodyPr/>
          <a:lstStyle/>
          <a:p>
            <a:pPr algn="ctr" eaLnBrk="1" hangingPunct="1"/>
            <a:r>
              <a:rPr lang="ru-RU" dirty="0" smtClean="0"/>
              <a:t>Работа с родителями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dirty="0" smtClean="0"/>
              <a:t>Родители – </a:t>
            </a:r>
            <a:r>
              <a:rPr lang="ru-RU" dirty="0" smtClean="0"/>
              <a:t> </a:t>
            </a:r>
            <a:r>
              <a:rPr lang="ru-RU" dirty="0" smtClean="0"/>
              <a:t>важный приоритет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idx="4294967295"/>
          </p:nvPr>
        </p:nvSpPr>
        <p:spPr>
          <a:xfrm>
            <a:off x="179512" y="1412776"/>
            <a:ext cx="8784976" cy="5184576"/>
          </a:xfrm>
        </p:spPr>
        <p:txBody>
          <a:bodyPr/>
          <a:lstStyle/>
          <a:p>
            <a:pPr eaLnBrk="1" hangingPunct="1"/>
            <a:r>
              <a:rPr lang="ru-RU" dirty="0" smtClean="0"/>
              <a:t>Родители могут быть важным ресурсом и мощным барьером на пути к инклюзивной школе</a:t>
            </a:r>
          </a:p>
          <a:p>
            <a:pPr eaLnBrk="1" hangingPunct="1"/>
            <a:endParaRPr lang="ru-RU" dirty="0" smtClean="0"/>
          </a:p>
          <a:p>
            <a:pPr eaLnBrk="1" hangingPunct="1"/>
            <a:r>
              <a:rPr lang="ru-RU" dirty="0" smtClean="0"/>
              <a:t>Работа с родителями не сводится к их информированию</a:t>
            </a:r>
          </a:p>
          <a:p>
            <a:pPr eaLnBrk="1" hangingPunct="1"/>
            <a:endParaRPr lang="ru-RU" dirty="0" smtClean="0"/>
          </a:p>
          <a:p>
            <a:pPr eaLnBrk="1" hangingPunct="1"/>
            <a:r>
              <a:rPr lang="ru-RU" dirty="0" smtClean="0"/>
              <a:t>Инклюзивная школа – </a:t>
            </a:r>
            <a:r>
              <a:rPr lang="ru-RU" dirty="0" err="1" smtClean="0"/>
              <a:t>школа</a:t>
            </a:r>
            <a:r>
              <a:rPr lang="ru-RU" dirty="0" smtClean="0"/>
              <a:t>, включающая родителей в свое сообщество</a:t>
            </a:r>
          </a:p>
          <a:p>
            <a:pPr eaLnBrk="1" hangingPunct="1">
              <a:buFont typeface="Wingdings" pitchFamily="2" charset="2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850" y="381000"/>
            <a:ext cx="8362950" cy="1247775"/>
          </a:xfrm>
        </p:spPr>
        <p:txBody>
          <a:bodyPr/>
          <a:lstStyle/>
          <a:p>
            <a:pPr algn="ctr" eaLnBrk="1" hangingPunct="1"/>
            <a:r>
              <a:rPr lang="ru-RU" sz="3600" b="1" smtClean="0"/>
              <a:t>Кто и как работает с родителями в инклюзивной школе?</a:t>
            </a:r>
          </a:p>
        </p:txBody>
      </p:sp>
      <p:sp>
        <p:nvSpPr>
          <p:cNvPr id="33795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401050" cy="5043488"/>
          </a:xfrm>
        </p:spPr>
        <p:txBody>
          <a:bodyPr/>
          <a:lstStyle/>
          <a:p>
            <a:pPr eaLnBrk="1" hangingPunct="1"/>
            <a:r>
              <a:rPr lang="ru-RU" sz="2400" b="1" smtClean="0"/>
              <a:t>Руководитель и его команда: </a:t>
            </a:r>
            <a:r>
              <a:rPr lang="ru-RU" sz="2400" smtClean="0"/>
              <a:t>через управляющий совет, родительские собрания, выступления в СМИ, планирование работы команды – </a:t>
            </a:r>
            <a:r>
              <a:rPr lang="ru-RU" sz="2400" b="1" i="1" smtClean="0"/>
              <a:t>создает видение, прививает ценности, внушает уверенность, обсуждает и утверждает задачи и оптимальные подходы</a:t>
            </a:r>
          </a:p>
          <a:p>
            <a:pPr eaLnBrk="1" hangingPunct="1"/>
            <a:r>
              <a:rPr lang="ru-RU" sz="2400" b="1" smtClean="0"/>
              <a:t>Педагог-психолог:  </a:t>
            </a:r>
            <a:r>
              <a:rPr lang="ru-RU" sz="2400" smtClean="0"/>
              <a:t>через родительские собрания, консультирование, повышение компетентности кл. руководителей, участие в планировании – </a:t>
            </a:r>
            <a:r>
              <a:rPr lang="ru-RU" sz="2400" b="1" i="1" smtClean="0"/>
              <a:t>просвещает, снижает тревожность, обучает классных руководителей и педагогов психологически целесообразным формам и методам работы с родителями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288" y="404813"/>
            <a:ext cx="8302625" cy="1008062"/>
          </a:xfrm>
        </p:spPr>
        <p:txBody>
          <a:bodyPr/>
          <a:lstStyle/>
          <a:p>
            <a:pPr algn="ctr" eaLnBrk="1" hangingPunct="1"/>
            <a:r>
              <a:rPr lang="ru-RU" sz="3600" b="1" smtClean="0"/>
              <a:t>Кто и как работает с родителями?</a:t>
            </a:r>
          </a:p>
        </p:txBody>
      </p:sp>
      <p:sp>
        <p:nvSpPr>
          <p:cNvPr id="34819" name="Содержимое 2"/>
          <p:cNvSpPr>
            <a:spLocks noGrp="1"/>
          </p:cNvSpPr>
          <p:nvPr>
            <p:ph idx="4294967295"/>
          </p:nvPr>
        </p:nvSpPr>
        <p:spPr>
          <a:xfrm>
            <a:off x="0" y="1341438"/>
            <a:ext cx="8653463" cy="5516562"/>
          </a:xfrm>
        </p:spPr>
        <p:txBody>
          <a:bodyPr/>
          <a:lstStyle/>
          <a:p>
            <a:pPr eaLnBrk="1" hangingPunct="1"/>
            <a:r>
              <a:rPr lang="ru-RU" sz="2400" b="1" smtClean="0"/>
              <a:t>Классные руководители: </a:t>
            </a:r>
            <a:r>
              <a:rPr lang="ru-RU" sz="2400" smtClean="0"/>
              <a:t>через индивидуальные беседы, собрания, совместную с родителями внеклассную деятельность – </a:t>
            </a:r>
            <a:r>
              <a:rPr lang="ru-RU" sz="2400" i="1" smtClean="0"/>
              <a:t>устанавливают партнерские отношения, разъясняют, привлекают к помощи, повышают родительскую ответственность, обучают оптимальным способам взаимодействия, учатся у родителей понимать ребенка, консультируются с ними для понимания индивидуальности ребенка.</a:t>
            </a:r>
            <a:endParaRPr lang="ru-RU" i="1" smtClean="0"/>
          </a:p>
          <a:p>
            <a:pPr eaLnBrk="1" hangingPunct="1"/>
            <a:r>
              <a:rPr lang="ru-RU" sz="2400" b="1" smtClean="0"/>
              <a:t>Родительский актив</a:t>
            </a:r>
            <a:r>
              <a:rPr lang="ru-RU" sz="2000" b="1" smtClean="0"/>
              <a:t>: </a:t>
            </a:r>
            <a:r>
              <a:rPr lang="ru-RU" sz="2400" smtClean="0"/>
              <a:t>через решения управляющего совета, участие в совместных проектах, родительских собраниях, создание родительских органов (комиссия по конфликтам) – </a:t>
            </a:r>
            <a:r>
              <a:rPr lang="ru-RU" sz="2400" i="1" smtClean="0"/>
              <a:t>обеспечивают поддержку педагогов и благоприятный психологический климат</a:t>
            </a:r>
          </a:p>
          <a:p>
            <a:pPr eaLnBrk="1" hangingPunct="1"/>
            <a:endParaRPr lang="ru-RU" sz="2400" i="1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b="1" smtClean="0"/>
              <a:t>Кто и как работает с родителями?</a:t>
            </a:r>
            <a:endParaRPr lang="ru-RU" smtClean="0"/>
          </a:p>
        </p:txBody>
      </p:sp>
      <p:sp>
        <p:nvSpPr>
          <p:cNvPr id="35843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Дети </a:t>
            </a:r>
            <a:r>
              <a:rPr lang="ru-RU" smtClean="0"/>
              <a:t>– через создание детских текстов, рисунков, плакатов, проектов (книг, выставок, выступлений, соревнований, фестивалей – совместно с детьми с ОВЗ) – которые представляются в семье и в школе.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850" y="0"/>
            <a:ext cx="8208963" cy="2420938"/>
          </a:xfrm>
        </p:spPr>
        <p:txBody>
          <a:bodyPr/>
          <a:lstStyle/>
          <a:p>
            <a:pPr eaLnBrk="1" hangingPunct="1"/>
            <a:r>
              <a:rPr lang="ru-RU" sz="3000" b="1" smtClean="0"/>
              <a:t>Инклюзивная школа – школа,  включающая родителей в свое сообщество: </a:t>
            </a:r>
            <a:br>
              <a:rPr lang="ru-RU" sz="3000" b="1" smtClean="0"/>
            </a:br>
            <a:r>
              <a:rPr lang="ru-RU" sz="3000" b="1" smtClean="0"/>
              <a:t>две парадигмы</a:t>
            </a:r>
          </a:p>
        </p:txBody>
      </p:sp>
      <p:sp>
        <p:nvSpPr>
          <p:cNvPr id="36867" name="Содержимое 3"/>
          <p:cNvSpPr>
            <a:spLocks noGrp="1"/>
          </p:cNvSpPr>
          <p:nvPr>
            <p:ph sz="half" idx="4294967295"/>
          </p:nvPr>
        </p:nvSpPr>
        <p:spPr>
          <a:xfrm>
            <a:off x="395288" y="2636838"/>
            <a:ext cx="4103687" cy="40767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400" b="1" smtClean="0"/>
              <a:t>           Парадигма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b="1" smtClean="0"/>
              <a:t>воздействия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b="1" smtClean="0"/>
              <a:t>школы на  родителей</a:t>
            </a:r>
          </a:p>
        </p:txBody>
      </p:sp>
      <p:sp>
        <p:nvSpPr>
          <p:cNvPr id="36868" name="Содержимое 4"/>
          <p:cNvSpPr>
            <a:spLocks noGrp="1"/>
          </p:cNvSpPr>
          <p:nvPr>
            <p:ph sz="half" idx="4294967295"/>
          </p:nvPr>
        </p:nvSpPr>
        <p:spPr>
          <a:xfrm>
            <a:off x="4500563" y="2636838"/>
            <a:ext cx="4114800" cy="40767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400" b="1" smtClean="0"/>
              <a:t>          Парадигма взаимодействия школы с родителями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z="3600" b="1" smtClean="0"/>
              <a:t>Парадигма воздействия школы на родителей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700213"/>
            <a:ext cx="8507412" cy="50419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b="1" smtClean="0"/>
          </a:p>
          <a:p>
            <a:pPr algn="just" eaLnBrk="1" hangingPunct="1">
              <a:lnSpc>
                <a:spcPct val="90000"/>
              </a:lnSpc>
            </a:pPr>
            <a:r>
              <a:rPr lang="ru-RU" sz="2800" b="1" smtClean="0"/>
              <a:t>Цель</a:t>
            </a:r>
            <a:r>
              <a:rPr lang="ru-RU" sz="2800" smtClean="0"/>
              <a:t> –  информировать и стимулировать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800" b="1" smtClean="0"/>
              <a:t>Позиция школы</a:t>
            </a:r>
            <a:r>
              <a:rPr lang="ru-RU" sz="2800" smtClean="0"/>
              <a:t>: сверху 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800" b="1" smtClean="0"/>
              <a:t>Ожидаемые результаты: родители </a:t>
            </a:r>
            <a:r>
              <a:rPr lang="ru-RU" sz="2800" smtClean="0"/>
              <a:t>будут исполнять указания школы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800" b="1" smtClean="0"/>
              <a:t>Формы: </a:t>
            </a:r>
            <a:r>
              <a:rPr lang="ru-RU" sz="2800" smtClean="0"/>
              <a:t>собрания, информационная работа (звонки, дневники, беседы)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800" b="1" smtClean="0"/>
              <a:t>Правила:</a:t>
            </a:r>
            <a:r>
              <a:rPr lang="ru-RU" sz="2800" smtClean="0"/>
              <a:t> устанавливаются школой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800" b="1" smtClean="0"/>
              <a:t>Место и время</a:t>
            </a:r>
            <a:r>
              <a:rPr lang="ru-RU" sz="2800" smtClean="0"/>
              <a:t>: не определено и непредсказуемо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800" b="1" smtClean="0"/>
              <a:t>Эмоции:</a:t>
            </a:r>
            <a:r>
              <a:rPr lang="ru-RU" sz="2800" smtClean="0"/>
              <a:t> взаимного недовольства</a:t>
            </a:r>
          </a:p>
          <a:p>
            <a:pPr eaLnBrk="1" hangingPunct="1">
              <a:lnSpc>
                <a:spcPct val="90000"/>
              </a:lnSpc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18487" cy="113823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b="1" smtClean="0"/>
              <a:t/>
            </a:r>
            <a:br>
              <a:rPr lang="ru-RU" sz="3600" b="1" smtClean="0"/>
            </a:br>
            <a:r>
              <a:rPr lang="ru-RU" sz="3600" b="1" smtClean="0"/>
              <a:t>Парадигма взаимодействия школы с родителями</a:t>
            </a:r>
            <a:br>
              <a:rPr lang="ru-RU" sz="3600" b="1" smtClean="0"/>
            </a:br>
            <a:endParaRPr lang="ru-RU" sz="3600" b="1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57338"/>
            <a:ext cx="8686800" cy="453866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z="2400" b="1" smtClean="0"/>
              <a:t>Цель </a:t>
            </a:r>
            <a:r>
              <a:rPr lang="ru-RU" sz="2400" smtClean="0"/>
              <a:t>–  сотрудничество (взаимообмен)</a:t>
            </a:r>
          </a:p>
          <a:p>
            <a:pPr eaLnBrk="1" hangingPunct="1"/>
            <a:r>
              <a:rPr lang="ru-RU" sz="2400" b="1" smtClean="0"/>
              <a:t>Позиция школы</a:t>
            </a:r>
            <a:r>
              <a:rPr lang="ru-RU" sz="2400" smtClean="0"/>
              <a:t>: партнер семьи</a:t>
            </a:r>
          </a:p>
          <a:p>
            <a:pPr eaLnBrk="1" hangingPunct="1"/>
            <a:r>
              <a:rPr lang="ru-RU" sz="2400" b="1" smtClean="0"/>
              <a:t>Ожидаемые результаты</a:t>
            </a:r>
            <a:r>
              <a:rPr lang="ru-RU" sz="2400" smtClean="0"/>
              <a:t>: возрастающее доверие между родителями и школой, взаимное признание ответственности, усиление уверенности в необходимости расширения взаимодействия </a:t>
            </a:r>
          </a:p>
          <a:p>
            <a:pPr eaLnBrk="1" hangingPunct="1"/>
            <a:r>
              <a:rPr lang="ru-RU" sz="2400" b="1" smtClean="0"/>
              <a:t>Формы</a:t>
            </a:r>
            <a:r>
              <a:rPr lang="ru-RU" sz="2400" smtClean="0"/>
              <a:t>: индивидуальные встречи, консультации, обмен информацией… </a:t>
            </a:r>
          </a:p>
          <a:p>
            <a:pPr eaLnBrk="1" hangingPunct="1"/>
            <a:r>
              <a:rPr lang="ru-RU" sz="2400" b="1" smtClean="0"/>
              <a:t>Правила:</a:t>
            </a:r>
            <a:r>
              <a:rPr lang="ru-RU" sz="2400" smtClean="0"/>
              <a:t> устанавливаются совместно</a:t>
            </a:r>
          </a:p>
          <a:p>
            <a:pPr eaLnBrk="1" hangingPunct="1"/>
            <a:r>
              <a:rPr lang="ru-RU" sz="2400" b="1" smtClean="0"/>
              <a:t>Место и время</a:t>
            </a:r>
            <a:r>
              <a:rPr lang="ru-RU" sz="2400" smtClean="0"/>
              <a:t>: закреплено правилами и предсказуемо</a:t>
            </a:r>
          </a:p>
          <a:p>
            <a:pPr eaLnBrk="1" hangingPunct="1"/>
            <a:r>
              <a:rPr lang="ru-RU" sz="2400" b="1" smtClean="0"/>
              <a:t>Эмоции</a:t>
            </a:r>
            <a:r>
              <a:rPr lang="ru-RU" sz="2400" smtClean="0"/>
              <a:t>:  взаимного удовлетворения</a:t>
            </a:r>
          </a:p>
          <a:p>
            <a:pPr eaLnBrk="1" hangingPunct="1"/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384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Работа с родителями</vt:lpstr>
      <vt:lpstr>Родители –  важный приоритет</vt:lpstr>
      <vt:lpstr>Кто и как работает с родителями в инклюзивной школе?</vt:lpstr>
      <vt:lpstr>Кто и как работает с родителями?</vt:lpstr>
      <vt:lpstr>Кто и как работает с родителями?</vt:lpstr>
      <vt:lpstr>Инклюзивная школа – школа,  включающая родителей в свое сообщество:  две парадигмы</vt:lpstr>
      <vt:lpstr>Парадигма воздействия школы на родителей</vt:lpstr>
      <vt:lpstr> Парадигма взаимодействия школы с родителями 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родителями</dc:title>
  <dc:creator>Анюта</dc:creator>
  <cp:lastModifiedBy>Николай</cp:lastModifiedBy>
  <cp:revision>2</cp:revision>
  <dcterms:created xsi:type="dcterms:W3CDTF">2015-08-14T13:34:44Z</dcterms:created>
  <dcterms:modified xsi:type="dcterms:W3CDTF">2016-07-04T17:58:52Z</dcterms:modified>
</cp:coreProperties>
</file>