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60" r:id="rId4"/>
    <p:sldId id="264" r:id="rId5"/>
    <p:sldId id="267" r:id="rId6"/>
    <p:sldId id="265" r:id="rId7"/>
    <p:sldId id="268" r:id="rId8"/>
    <p:sldId id="261" r:id="rId9"/>
    <p:sldId id="269" r:id="rId10"/>
    <p:sldId id="270" r:id="rId11"/>
    <p:sldId id="271" r:id="rId12"/>
    <p:sldId id="262" r:id="rId13"/>
    <p:sldId id="272" r:id="rId14"/>
    <p:sldId id="273" r:id="rId15"/>
    <p:sldId id="274" r:id="rId16"/>
    <p:sldId id="275" r:id="rId17"/>
    <p:sldId id="266" r:id="rId18"/>
    <p:sldId id="26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8F732155-75C9-460A-880E-4D44DCE7AF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F732155-75C9-460A-880E-4D44DCE7AF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F732155-75C9-460A-880E-4D44DCE7AF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F732155-75C9-460A-880E-4D44DCE7AF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9F1423EA-D302-4837-8FB6-2B6F96E02854}" type="datetimeFigureOut">
              <a:rPr lang="ru-RU" smtClean="0"/>
              <a:pPr/>
              <a:t>04.07.2016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F732155-75C9-460A-880E-4D44DCE7AF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1423EA-D302-4837-8FB6-2B6F96E02854}" type="datetimeFigureOut">
              <a:rPr lang="ru-RU" smtClean="0"/>
              <a:pPr/>
              <a:t>04.07.2016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F732155-75C9-460A-880E-4D44DCE7AF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359898"/>
            <a:ext cx="8100392" cy="2925086"/>
          </a:xfrm>
        </p:spPr>
        <p:txBody>
          <a:bodyPr/>
          <a:lstStyle/>
          <a:p>
            <a:r>
              <a:rPr lang="ru-RU" dirty="0" smtClean="0"/>
              <a:t>                </a:t>
            </a:r>
            <a:r>
              <a:rPr lang="ru-RU" sz="4800" dirty="0" smtClean="0"/>
              <a:t>Правовые основы      инклюзивного  образования</a:t>
            </a:r>
            <a:endParaRPr lang="ru-RU" sz="4800" dirty="0"/>
          </a:p>
        </p:txBody>
      </p:sp>
      <p:sp>
        <p:nvSpPr>
          <p:cNvPr id="3" name="Подзаголовок 2"/>
          <p:cNvSpPr>
            <a:spLocks noGrp="1"/>
          </p:cNvSpPr>
          <p:nvPr>
            <p:ph type="subTitle" idx="1"/>
          </p:nvPr>
        </p:nvSpPr>
        <p:spPr>
          <a:xfrm>
            <a:off x="1259632" y="4149080"/>
            <a:ext cx="7406640" cy="1752600"/>
          </a:xfrm>
        </p:spPr>
        <p:txBody>
          <a:bodyPr/>
          <a:lstStyle/>
          <a:p>
            <a:pPr algn="ctr"/>
            <a:r>
              <a:rPr lang="ru-RU" dirty="0" smtClean="0"/>
              <a:t>Информация </a:t>
            </a:r>
            <a:r>
              <a:rPr lang="ru-RU" smtClean="0"/>
              <a:t>для родителей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31640" y="0"/>
            <a:ext cx="7498080" cy="1143000"/>
          </a:xfrm>
        </p:spPr>
        <p:txBody>
          <a:bodyPr/>
          <a:lstStyle/>
          <a:p>
            <a:pPr algn="ctr"/>
            <a:r>
              <a:rPr lang="ru-RU" sz="3200" b="1" dirty="0" smtClean="0">
                <a:solidFill>
                  <a:srgbClr val="000000"/>
                </a:solidFill>
                <a:latin typeface="Times New Roman" pitchFamily="18" charset="0"/>
                <a:ea typeface="Calibri" pitchFamily="34" charset="0"/>
                <a:cs typeface="Times New Roman" pitchFamily="18" charset="0"/>
              </a:rPr>
              <a:t>Статья 58. Промежуточная аттестация обучающихся</a:t>
            </a:r>
          </a:p>
        </p:txBody>
      </p:sp>
      <p:sp>
        <p:nvSpPr>
          <p:cNvPr id="13315" name="Rectangle 3"/>
          <p:cNvSpPr>
            <a:spLocks noGrp="1" noChangeArrowheads="1"/>
          </p:cNvSpPr>
          <p:nvPr>
            <p:ph idx="1"/>
          </p:nvPr>
        </p:nvSpPr>
        <p:spPr>
          <a:xfrm>
            <a:off x="971600" y="1447800"/>
            <a:ext cx="7962088" cy="5410200"/>
          </a:xfrm>
        </p:spPr>
        <p:txBody>
          <a:bodyPr/>
          <a:lstStyle/>
          <a:p>
            <a:pPr>
              <a:lnSpc>
                <a:spcPct val="80000"/>
              </a:lnSpc>
            </a:pPr>
            <a:r>
              <a:rPr lang="ru-RU" sz="2400" dirty="0" smtClean="0"/>
              <a:t>9. </a:t>
            </a:r>
            <a:r>
              <a:rPr lang="ru-RU" sz="2800" dirty="0" smtClean="0"/>
              <a:t>Обучающиеся в образовательной организации по образовательным программам начального общего, основного общего и среднего общего образования, не ликвидировавшие в установленные сроки академической задолженности с момента ее образования, по усмотрению их родителей (законных представителей) оставляются на повторное обучение, переводятся на обучение </a:t>
            </a:r>
            <a:r>
              <a:rPr lang="ru-RU" sz="2800" b="1" dirty="0" smtClean="0"/>
              <a:t>по адаптированным образовательным программам </a:t>
            </a:r>
            <a:r>
              <a:rPr lang="ru-RU" sz="2800" dirty="0" smtClean="0"/>
              <a:t>в соответствии с рекомендациями </a:t>
            </a:r>
            <a:r>
              <a:rPr lang="ru-RU" sz="2800" dirty="0" err="1" smtClean="0"/>
              <a:t>психолого-медико-педагогической</a:t>
            </a:r>
            <a:r>
              <a:rPr lang="ru-RU" sz="2800" dirty="0" smtClean="0"/>
              <a:t> комиссии либо на обучение по индивидуальному учебному плану.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43608" y="0"/>
            <a:ext cx="8100392" cy="1143000"/>
          </a:xfrm>
        </p:spPr>
        <p:txBody>
          <a:bodyPr>
            <a:normAutofit/>
          </a:bodyPr>
          <a:lstStyle/>
          <a:p>
            <a:r>
              <a:rPr lang="ru-RU" sz="2800" b="1" dirty="0" smtClean="0">
                <a:latin typeface="Times New Roman" pitchFamily="18" charset="0"/>
              </a:rPr>
              <a:t>Статья 60. Документы об образовании и (или) о квалификации. Документы об обучении</a:t>
            </a:r>
          </a:p>
        </p:txBody>
      </p:sp>
      <p:sp>
        <p:nvSpPr>
          <p:cNvPr id="14339" name="Rectangle 3"/>
          <p:cNvSpPr>
            <a:spLocks noGrp="1" noChangeArrowheads="1"/>
          </p:cNvSpPr>
          <p:nvPr>
            <p:ph idx="1"/>
          </p:nvPr>
        </p:nvSpPr>
        <p:spPr>
          <a:xfrm>
            <a:off x="971600" y="1340768"/>
            <a:ext cx="8172400" cy="5517232"/>
          </a:xfrm>
        </p:spPr>
        <p:txBody>
          <a:bodyPr/>
          <a:lstStyle/>
          <a:p>
            <a:pPr>
              <a:lnSpc>
                <a:spcPct val="90000"/>
              </a:lnSpc>
            </a:pPr>
            <a:r>
              <a:rPr lang="ru-RU" sz="2400" dirty="0" smtClean="0"/>
              <a:t>13. </a:t>
            </a:r>
            <a:r>
              <a:rPr lang="ru-RU" sz="2800" dirty="0" smtClean="0"/>
              <a:t>Лицам с ограниченными возможностями здоровья (с различными формами умственной отсталости), не имеющим основного общего и среднего общего образования и обучавшимся </a:t>
            </a:r>
            <a:r>
              <a:rPr lang="ru-RU" sz="2800" b="1" dirty="0" smtClean="0"/>
              <a:t>по адаптированным основным общеобразовательным программам</a:t>
            </a:r>
            <a:r>
              <a:rPr lang="ru-RU" sz="2800" dirty="0" smtClean="0"/>
              <a:t>, выдается свидетельство об обучении по образцу и в порядке, которые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r>
              <a:rPr lang="ru-RU" sz="24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image.slidesharecdn.com/2-150407022515-conversion-gate01/95/-5-638.jpg?cb=1428374911"/>
          <p:cNvPicPr>
            <a:picLocks noChangeAspect="1" noChangeArrowheads="1"/>
          </p:cNvPicPr>
          <p:nvPr/>
        </p:nvPicPr>
        <p:blipFill>
          <a:blip r:embed="rId2" cstate="print"/>
          <a:srcRect/>
          <a:stretch>
            <a:fillRect/>
          </a:stretch>
        </p:blipFill>
        <p:spPr bwMode="auto">
          <a:xfrm>
            <a:off x="0" y="0"/>
            <a:ext cx="9144000" cy="686516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43608" y="0"/>
            <a:ext cx="8100392" cy="1417638"/>
          </a:xfrm>
        </p:spPr>
        <p:txBody>
          <a:bodyPr>
            <a:normAutofit/>
          </a:bodyPr>
          <a:lstStyle/>
          <a:p>
            <a:pPr algn="ctr" eaLnBrk="1" hangingPunct="1"/>
            <a:r>
              <a:rPr lang="ru-RU" sz="2800" b="1" dirty="0"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6387" name="Rectangle 3"/>
          <p:cNvSpPr>
            <a:spLocks noGrp="1" noChangeArrowheads="1"/>
          </p:cNvSpPr>
          <p:nvPr>
            <p:ph idx="1"/>
          </p:nvPr>
        </p:nvSpPr>
        <p:spPr>
          <a:xfrm>
            <a:off x="755576" y="1628774"/>
            <a:ext cx="8388424" cy="5229225"/>
          </a:xfrm>
        </p:spPr>
        <p:txBody>
          <a:bodyPr>
            <a:normAutofit lnSpcReduction="10000"/>
          </a:bodyPr>
          <a:lstStyle/>
          <a:p>
            <a:pPr eaLnBrk="1" hangingPunct="1"/>
            <a:r>
              <a:rPr lang="ru-RU" sz="2000" dirty="0" smtClean="0">
                <a:latin typeface="Times New Roman" pitchFamily="18" charset="0"/>
              </a:rPr>
              <a:t>3. </a:t>
            </a:r>
            <a:r>
              <a:rPr lang="ru-RU" sz="2000" dirty="0" smtClean="0">
                <a:latin typeface="Arial" pitchFamily="34" charset="0"/>
                <a:cs typeface="Arial" pitchFamily="34" charset="0"/>
              </a:rPr>
              <a:t>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a:t>
            </a:r>
            <a:r>
              <a:rPr lang="ru-RU" sz="2000" b="1" dirty="0" smtClean="0">
                <a:latin typeface="Arial" pitchFamily="34" charset="0"/>
                <a:cs typeface="Arial" pitchFamily="34" charset="0"/>
              </a:rPr>
              <a:t>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a:t>
            </a:r>
            <a:r>
              <a:rPr lang="ru-RU" sz="1800" b="1" dirty="0" smtClean="0">
                <a:latin typeface="Arial" pitchFamily="34" charset="0"/>
                <a:cs typeface="Arial" pitchFamily="34" charset="0"/>
              </a:rPr>
              <a:t>ассистента</a:t>
            </a:r>
            <a:r>
              <a:rPr lang="ru-RU" sz="2000" b="1" dirty="0" smtClean="0">
                <a:latin typeface="Arial" pitchFamily="34" charset="0"/>
                <a:cs typeface="Arial" pitchFamily="34" charset="0"/>
              </a:rPr>
              <a:t>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a:t>
            </a:r>
            <a:r>
              <a:rPr lang="ru-RU" sz="2000" dirty="0" smtClean="0">
                <a:latin typeface="Arial" pitchFamily="34" charset="0"/>
                <a:cs typeface="Arial" pitchFamily="34" charset="0"/>
              </a:rPr>
              <a:t> условия, без которых невозможно или затруднено освоение образовательных программ обучающимися с ограниченными возможностями здоровья</a:t>
            </a:r>
            <a:r>
              <a:rPr lang="ru-RU" sz="2400" dirty="0" smtClean="0">
                <a:latin typeface="Times New Roman" pitchFamily="18" charset="0"/>
              </a:rPr>
              <a:t>.</a:t>
            </a:r>
          </a:p>
          <a:p>
            <a:pPr eaLnBrk="1" hangingPunct="1">
              <a:lnSpc>
                <a:spcPct val="80000"/>
              </a:lnSpc>
            </a:pPr>
            <a:endParaRPr lang="ru-RU" sz="2400" dirty="0" smtClean="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71600" y="0"/>
            <a:ext cx="8172400" cy="1054100"/>
          </a:xfrm>
        </p:spPr>
        <p:txBody>
          <a:bodyPr>
            <a:noAutofit/>
          </a:bodyPr>
          <a:lstStyle/>
          <a:p>
            <a:pPr algn="ctr" eaLnBrk="1" hangingPunct="1"/>
            <a:r>
              <a:rPr lang="ru-RU" sz="2400" b="1" dirty="0"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7411" name="Rectangle 3"/>
          <p:cNvSpPr>
            <a:spLocks noGrp="1" noChangeArrowheads="1"/>
          </p:cNvSpPr>
          <p:nvPr>
            <p:ph idx="1"/>
          </p:nvPr>
        </p:nvSpPr>
        <p:spPr>
          <a:xfrm>
            <a:off x="611560" y="1196752"/>
            <a:ext cx="8532440" cy="5661247"/>
          </a:xfrm>
        </p:spPr>
        <p:txBody>
          <a:bodyPr>
            <a:normAutofit fontScale="92500" lnSpcReduction="10000"/>
          </a:bodyPr>
          <a:lstStyle/>
          <a:p>
            <a:pPr eaLnBrk="1" hangingPunct="1">
              <a:lnSpc>
                <a:spcPct val="80000"/>
              </a:lnSpc>
            </a:pPr>
            <a:r>
              <a:rPr lang="ru-RU" sz="2000" dirty="0" smtClean="0">
                <a:latin typeface="Times New Roman" pitchFamily="18" charset="0"/>
              </a:rPr>
              <a:t>11. </a:t>
            </a:r>
            <a:r>
              <a:rPr lang="ru-RU" sz="2400" dirty="0" smtClean="0">
                <a:latin typeface="Times New Roman" pitchFamily="18" charset="0"/>
              </a:rPr>
              <a:t>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a:t>
            </a:r>
            <a:r>
              <a:rPr lang="ru-RU" sz="2400" b="1" dirty="0" smtClean="0">
                <a:latin typeface="Times New Roman" pitchFamily="18" charset="0"/>
              </a:rPr>
              <a:t>литература, а также услуги </a:t>
            </a:r>
            <a:r>
              <a:rPr lang="ru-RU" sz="2400" b="1" dirty="0" err="1" smtClean="0">
                <a:latin typeface="Times New Roman" pitchFamily="18" charset="0"/>
              </a:rPr>
              <a:t>сурдопереводчиков</a:t>
            </a:r>
            <a:r>
              <a:rPr lang="ru-RU" sz="2400" b="1" dirty="0" smtClean="0">
                <a:latin typeface="Times New Roman" pitchFamily="18" charset="0"/>
              </a:rPr>
              <a:t> и </a:t>
            </a:r>
            <a:r>
              <a:rPr lang="ru-RU" sz="2400" b="1" dirty="0" err="1" smtClean="0">
                <a:latin typeface="Times New Roman" pitchFamily="18" charset="0"/>
              </a:rPr>
              <a:t>тифлосурдопереводчиков</a:t>
            </a:r>
            <a:r>
              <a:rPr lang="ru-RU" sz="2400" dirty="0" smtClean="0">
                <a:latin typeface="Times New Roman" pitchFamily="18" charset="0"/>
              </a:rPr>
              <a:t>.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p>
          <a:p>
            <a:pPr eaLnBrk="1" hangingPunct="1">
              <a:lnSpc>
                <a:spcPct val="80000"/>
              </a:lnSpc>
            </a:pPr>
            <a:r>
              <a:rPr lang="ru-RU" sz="2400" dirty="0" smtClean="0">
                <a:latin typeface="Times New Roman" pitchFamily="18" charset="0"/>
              </a:rPr>
              <a:t>12.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a:t>
            </a:r>
            <a:r>
              <a:rPr lang="ru-RU" sz="2400" b="1" dirty="0" smtClean="0">
                <a:latin typeface="Times New Roman" pitchFamily="18" charset="0"/>
              </a:rPr>
              <a:t>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a:t>
            </a:r>
            <a:r>
              <a:rPr lang="ru-RU" sz="2400" dirty="0" smtClean="0">
                <a:latin typeface="Times New Roman" pitchFamily="18" charset="0"/>
              </a:rPr>
              <a:t>, и содействует привлечению таких работников в организации, осуществляющие образовательную деятельность.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59632" y="0"/>
            <a:ext cx="7498080" cy="1143000"/>
          </a:xfrm>
        </p:spPr>
        <p:txBody>
          <a:bodyPr/>
          <a:lstStyle/>
          <a:p>
            <a:pPr algn="ctr"/>
            <a:r>
              <a:rPr lang="ru-RU" dirty="0" smtClean="0"/>
              <a:t>Комментарии к ФЗ №273</a:t>
            </a:r>
          </a:p>
        </p:txBody>
      </p:sp>
      <p:sp>
        <p:nvSpPr>
          <p:cNvPr id="18435" name="Rectangle 3"/>
          <p:cNvSpPr>
            <a:spLocks noGrp="1" noChangeArrowheads="1"/>
          </p:cNvSpPr>
          <p:nvPr>
            <p:ph idx="1"/>
          </p:nvPr>
        </p:nvSpPr>
        <p:spPr>
          <a:xfrm>
            <a:off x="899592" y="1447800"/>
            <a:ext cx="8244408" cy="5410200"/>
          </a:xfrm>
        </p:spPr>
        <p:txBody>
          <a:bodyPr/>
          <a:lstStyle/>
          <a:p>
            <a:pPr>
              <a:lnSpc>
                <a:spcPct val="90000"/>
              </a:lnSpc>
              <a:buNone/>
            </a:pPr>
            <a:r>
              <a:rPr lang="ru-RU" sz="2800" b="1" i="1" dirty="0" smtClean="0"/>
              <a:t>Адаптированная основная образовательная программа</a:t>
            </a:r>
            <a:r>
              <a:rPr lang="ru-RU" sz="2800" b="1" dirty="0" smtClean="0"/>
              <a:t> -</a:t>
            </a:r>
            <a:r>
              <a:rPr lang="ru-RU" sz="2800" dirty="0" smtClean="0"/>
              <a:t> образовательная программа, адаптированная для обучения определенных категорий лиц с ограниченными возможностями здоровья, в том числе с инвалидностью,</a:t>
            </a:r>
          </a:p>
          <a:p>
            <a:pPr>
              <a:lnSpc>
                <a:spcPct val="90000"/>
              </a:lnSpc>
              <a:buNone/>
            </a:pPr>
            <a:r>
              <a:rPr lang="ru-RU" sz="2800" dirty="0" smtClean="0"/>
              <a:t> т.е.   образовательная программа специальных (коррекционных) образовательных учреждений</a:t>
            </a:r>
          </a:p>
          <a:p>
            <a:pPr>
              <a:lnSpc>
                <a:spcPct val="90000"/>
              </a:lnSpc>
              <a:buNone/>
            </a:pPr>
            <a:r>
              <a:rPr lang="ru-RU" sz="2800" dirty="0" smtClean="0"/>
              <a:t> </a:t>
            </a:r>
            <a:r>
              <a:rPr lang="en-US" sz="2800" dirty="0" smtClean="0"/>
              <a:t>I</a:t>
            </a:r>
            <a:r>
              <a:rPr lang="ru-RU" sz="2800" dirty="0" smtClean="0"/>
              <a:t>-</a:t>
            </a:r>
            <a:r>
              <a:rPr lang="en-US" sz="2800" dirty="0" smtClean="0"/>
              <a:t>VIII</a:t>
            </a:r>
            <a:r>
              <a:rPr lang="ru-RU" sz="2800" dirty="0" smtClean="0"/>
              <a:t> видов (ФЗ, ст.2, п.п. 28).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43608" y="0"/>
            <a:ext cx="8100392" cy="836712"/>
          </a:xfrm>
        </p:spPr>
        <p:txBody>
          <a:bodyPr/>
          <a:lstStyle/>
          <a:p>
            <a:pPr algn="ctr"/>
            <a:r>
              <a:rPr lang="ru-RU" dirty="0" smtClean="0"/>
              <a:t>Комментарии к ФЗ №273</a:t>
            </a:r>
          </a:p>
        </p:txBody>
      </p:sp>
      <p:sp>
        <p:nvSpPr>
          <p:cNvPr id="19459" name="Rectangle 3"/>
          <p:cNvSpPr>
            <a:spLocks noGrp="1" noChangeArrowheads="1"/>
          </p:cNvSpPr>
          <p:nvPr>
            <p:ph idx="1"/>
          </p:nvPr>
        </p:nvSpPr>
        <p:spPr>
          <a:xfrm>
            <a:off x="611560" y="836712"/>
            <a:ext cx="8532440" cy="6021288"/>
          </a:xfrm>
        </p:spPr>
        <p:txBody>
          <a:bodyPr>
            <a:noAutofit/>
          </a:bodyPr>
          <a:lstStyle/>
          <a:p>
            <a:pPr algn="ctr">
              <a:lnSpc>
                <a:spcPct val="80000"/>
              </a:lnSpc>
              <a:buNone/>
            </a:pPr>
            <a:r>
              <a:rPr lang="ru-RU" sz="2400" b="1" i="1" dirty="0" smtClean="0"/>
              <a:t>Адаптированная образовательная программа</a:t>
            </a:r>
            <a:r>
              <a:rPr lang="ru-RU" sz="2400" b="1" dirty="0" smtClean="0"/>
              <a:t> </a:t>
            </a:r>
            <a:r>
              <a:rPr lang="ru-RU" sz="2400" dirty="0" smtClean="0"/>
              <a:t>– это образовательная программа, адаптированная для обучения ребенка с ОВЗ (в том числе с инвалидностью),</a:t>
            </a:r>
            <a:r>
              <a:rPr lang="ru-RU" sz="2400" b="1" dirty="0" smtClean="0"/>
              <a:t> </a:t>
            </a:r>
            <a:r>
              <a:rPr lang="ru-RU" sz="2400" dirty="0" smtClean="0"/>
              <a:t>разрабатывается на базе основной общеобразовательной программы, с учетом адаптированной основной образовательной программы и в соответствии с  психофизическими особенностями и особыми образовательными потребностями категории лиц с ОВЗ, к которой относится ребенок (например, лиц с нарушениями зрения – слепых, слабовидящих; лиц с нарушением слуха – глухих, слабослышащих и т.д.). При этом </a:t>
            </a:r>
            <a:r>
              <a:rPr lang="ru-RU" sz="2400" dirty="0" err="1" smtClean="0"/>
              <a:t>адаптированию</a:t>
            </a:r>
            <a:r>
              <a:rPr lang="ru-RU" sz="2400" dirty="0" smtClean="0"/>
              <a:t> и модификации подлежат программы учебных предметов; учебники и рабочие тетради; электронные средства и формы организации обучения; формы организации учебного процесса; способы учебной работы  с учащимися, имеющими особые образовательные потребности (способы организации коллективной учебной деятельности, способы коммуникации, способы предъявления и выполнения заданий, способы работы с текстовыми материалами, формы и способы контроля и оценки знаний, компетенций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71600" y="0"/>
            <a:ext cx="8172400" cy="1556792"/>
          </a:xfrm>
        </p:spPr>
        <p:txBody>
          <a:bodyPr>
            <a:normAutofit/>
          </a:bodyPr>
          <a:lstStyle/>
          <a:p>
            <a:pPr algn="ctr"/>
            <a:r>
              <a:rPr lang="ru-RU" sz="2800" b="1" dirty="0" smtClean="0"/>
              <a:t>«О государственной программе Российской Федерации «Доступная среда» на 2011 - 2015 годы»  </a:t>
            </a:r>
            <a:r>
              <a:rPr lang="ru-RU" sz="2800" dirty="0" smtClean="0"/>
              <a:t>Постановление от 17 марта 2011 г.  №175</a:t>
            </a:r>
          </a:p>
        </p:txBody>
      </p:sp>
      <p:sp>
        <p:nvSpPr>
          <p:cNvPr id="7171" name="Rectangle 3"/>
          <p:cNvSpPr>
            <a:spLocks noGrp="1" noChangeArrowheads="1"/>
          </p:cNvSpPr>
          <p:nvPr>
            <p:ph idx="1"/>
          </p:nvPr>
        </p:nvSpPr>
        <p:spPr>
          <a:xfrm>
            <a:off x="749864" y="1852464"/>
            <a:ext cx="8394136" cy="5005536"/>
          </a:xfrm>
        </p:spPr>
        <p:txBody>
          <a:bodyPr>
            <a:noAutofit/>
          </a:bodyPr>
          <a:lstStyle/>
          <a:p>
            <a:pPr>
              <a:buFont typeface="Wingdings" pitchFamily="2" charset="2"/>
              <a:buNone/>
            </a:pPr>
            <a:r>
              <a:rPr lang="ru-RU" sz="2400" b="1" i="1" dirty="0" smtClean="0">
                <a:latin typeface="Arial" pitchFamily="34" charset="0"/>
                <a:cs typeface="Arial" pitchFamily="34" charset="0"/>
              </a:rPr>
              <a:t>     Целевые индикаторы и показатели Программы: </a:t>
            </a:r>
          </a:p>
          <a:p>
            <a:pPr algn="just"/>
            <a:r>
              <a:rPr lang="ru-RU" sz="2000" b="1" dirty="0" smtClean="0">
                <a:latin typeface="Arial" pitchFamily="34" charset="0"/>
                <a:cs typeface="Arial" pitchFamily="34" charset="0"/>
              </a:rPr>
              <a:t>доля общеобразовательных учреждений</a:t>
            </a:r>
            <a:r>
              <a:rPr lang="ru-RU" sz="2000" dirty="0" smtClean="0">
                <a:latin typeface="Arial" pitchFamily="34" charset="0"/>
                <a:cs typeface="Arial" pitchFamily="34" charset="0"/>
              </a:rPr>
              <a:t>, в которых создана универсальная </a:t>
            </a:r>
            <a:r>
              <a:rPr lang="ru-RU" sz="2000" b="1" dirty="0" err="1" smtClean="0">
                <a:latin typeface="Arial" pitchFamily="34" charset="0"/>
                <a:cs typeface="Arial" pitchFamily="34" charset="0"/>
              </a:rPr>
              <a:t>безбарьерная</a:t>
            </a:r>
            <a:r>
              <a:rPr lang="ru-RU" sz="2000" b="1" dirty="0" smtClean="0">
                <a:latin typeface="Arial" pitchFamily="34" charset="0"/>
                <a:cs typeface="Arial" pitchFamily="34" charset="0"/>
              </a:rPr>
              <a:t> среда</a:t>
            </a:r>
            <a:r>
              <a:rPr lang="ru-RU" sz="2000" dirty="0" smtClean="0">
                <a:latin typeface="Arial" pitchFamily="34" charset="0"/>
                <a:cs typeface="Arial" pitchFamily="34" charset="0"/>
              </a:rPr>
              <a:t>, позволяющая обеспечить совместное обучение инвалидов и лиц, не имеющих нарушений развития, в общем количестве общеобразовательных учреждений.  </a:t>
            </a:r>
          </a:p>
          <a:p>
            <a:pPr algn="just"/>
            <a:r>
              <a:rPr lang="ru-RU" sz="2000" dirty="0" smtClean="0">
                <a:latin typeface="Arial" pitchFamily="34" charset="0"/>
                <a:cs typeface="Arial" pitchFamily="34" charset="0"/>
              </a:rPr>
              <a:t>Одним из приоритетных направлений государственной политики должно стать создание условий для предоставления детям-инвалидам с учетом особенностей их психофизического развития равного доступа к качественному образованию в общеобразовательных и других образовательных учреждениях, реализующих образовательные программы общего образования (далее - обычные образовательные учреждения), и с учетом заключений </a:t>
            </a:r>
            <a:r>
              <a:rPr lang="ru-RU" sz="2000" dirty="0" err="1" smtClean="0">
                <a:latin typeface="Arial" pitchFamily="34" charset="0"/>
                <a:cs typeface="Arial" pitchFamily="34" charset="0"/>
              </a:rPr>
              <a:t>психолого-медико-педагогических</a:t>
            </a:r>
            <a:r>
              <a:rPr lang="ru-RU" sz="2000" dirty="0" smtClean="0">
                <a:latin typeface="Arial" pitchFamily="34" charset="0"/>
                <a:cs typeface="Arial" pitchFamily="34" charset="0"/>
              </a:rPr>
              <a:t> комиссий.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00034" y="0"/>
            <a:ext cx="8229600" cy="1143000"/>
          </a:xfrm>
        </p:spPr>
        <p:txBody>
          <a:bodyPr>
            <a:normAutofit fontScale="90000"/>
          </a:bodyPr>
          <a:lstStyle/>
          <a:p>
            <a:pPr algn="ctr"/>
            <a:r>
              <a:rPr lang="ru-RU" dirty="0" smtClean="0">
                <a:solidFill>
                  <a:srgbClr val="800000"/>
                </a:solidFill>
              </a:rPr>
              <a:t>Приказы </a:t>
            </a:r>
            <a:r>
              <a:rPr lang="ru-RU" dirty="0" err="1" smtClean="0">
                <a:solidFill>
                  <a:srgbClr val="800000"/>
                </a:solidFill>
              </a:rPr>
              <a:t>Минобрнауки</a:t>
            </a:r>
            <a:r>
              <a:rPr lang="ru-RU" dirty="0" smtClean="0">
                <a:solidFill>
                  <a:srgbClr val="800000"/>
                </a:solidFill>
              </a:rPr>
              <a:t> России</a:t>
            </a:r>
            <a:br>
              <a:rPr lang="ru-RU" dirty="0" smtClean="0">
                <a:solidFill>
                  <a:srgbClr val="800000"/>
                </a:solidFill>
              </a:rPr>
            </a:br>
            <a:r>
              <a:rPr lang="ru-RU" dirty="0" smtClean="0">
                <a:solidFill>
                  <a:srgbClr val="800000"/>
                </a:solidFill>
              </a:rPr>
              <a:t>от 19.12.2014</a:t>
            </a:r>
            <a:endParaRPr lang="ru-RU" dirty="0">
              <a:solidFill>
                <a:srgbClr val="800000"/>
              </a:solidFill>
            </a:endParaRPr>
          </a:p>
        </p:txBody>
      </p:sp>
      <p:sp>
        <p:nvSpPr>
          <p:cNvPr id="3" name="Содержимое 2"/>
          <p:cNvSpPr>
            <a:spLocks noGrp="1"/>
          </p:cNvSpPr>
          <p:nvPr>
            <p:ph idx="1"/>
          </p:nvPr>
        </p:nvSpPr>
        <p:spPr>
          <a:xfrm>
            <a:off x="611560" y="1340768"/>
            <a:ext cx="8532440" cy="5517232"/>
          </a:xfrm>
        </p:spPr>
        <p:txBody>
          <a:bodyPr>
            <a:normAutofit lnSpcReduction="10000"/>
          </a:bodyPr>
          <a:lstStyle/>
          <a:p>
            <a:pPr marL="651510" indent="-514350">
              <a:buFont typeface="+mj-lt"/>
              <a:buAutoNum type="arabicPeriod"/>
            </a:pPr>
            <a:r>
              <a:rPr lang="ru-RU" dirty="0" smtClean="0"/>
              <a:t>№ 1598 «Об </a:t>
            </a:r>
            <a:r>
              <a:rPr lang="ru-RU" dirty="0"/>
              <a:t>утверждении федерального государственного </a:t>
            </a:r>
            <a:r>
              <a:rPr lang="ru-RU" dirty="0" smtClean="0"/>
              <a:t>образовательного</a:t>
            </a:r>
            <a:r>
              <a:rPr lang="ru-RU" dirty="0"/>
              <a:t> </a:t>
            </a:r>
            <a:r>
              <a:rPr lang="ru-RU" dirty="0" smtClean="0"/>
              <a:t>стандарта </a:t>
            </a:r>
            <a:r>
              <a:rPr lang="ru-RU" u="sng" dirty="0"/>
              <a:t>начального общего образования обучающихся с ограниченными возможностями </a:t>
            </a:r>
            <a:r>
              <a:rPr lang="ru-RU" u="sng" dirty="0" smtClean="0"/>
              <a:t>здоровья</a:t>
            </a:r>
            <a:r>
              <a:rPr lang="ru-RU" dirty="0" smtClean="0"/>
              <a:t>»;</a:t>
            </a:r>
          </a:p>
          <a:p>
            <a:pPr marL="137160" indent="0">
              <a:buNone/>
            </a:pPr>
            <a:endParaRPr lang="ru-RU" dirty="0" smtClean="0"/>
          </a:p>
          <a:p>
            <a:pPr marL="651510" indent="-514350">
              <a:buNone/>
            </a:pPr>
            <a:r>
              <a:rPr lang="ru-RU" dirty="0" smtClean="0"/>
              <a:t>2. №1599 «Об </a:t>
            </a:r>
            <a:r>
              <a:rPr lang="ru-RU" dirty="0"/>
              <a:t>утверждении федерального государственного </a:t>
            </a:r>
            <a:r>
              <a:rPr lang="ru-RU" dirty="0" smtClean="0"/>
              <a:t>образовательного</a:t>
            </a:r>
            <a:r>
              <a:rPr lang="ru-RU" dirty="0"/>
              <a:t> </a:t>
            </a:r>
            <a:r>
              <a:rPr lang="ru-RU" dirty="0" smtClean="0"/>
              <a:t>стандарта </a:t>
            </a:r>
            <a:r>
              <a:rPr lang="ru-RU" u="sng" dirty="0"/>
              <a:t>образования обучающихся с умственной отсталостью (интеллектуальными нарушениями</a:t>
            </a:r>
            <a:r>
              <a:rPr lang="ru-RU" dirty="0" smtClean="0"/>
              <a:t>)» </a:t>
            </a:r>
            <a:endParaRPr lang="ru-RU" dirty="0"/>
          </a:p>
          <a:p>
            <a:pPr marL="651510" indent="-514350">
              <a:buFont typeface="+mj-lt"/>
              <a:buAutoNum type="arabicPeriod"/>
            </a:pPr>
            <a:endParaRPr lang="ru-RU" dirty="0"/>
          </a:p>
        </p:txBody>
      </p:sp>
    </p:spTree>
    <p:extLst>
      <p:ext uri="{BB962C8B-B14F-4D97-AF65-F5344CB8AC3E}">
        <p14:creationId xmlns:p14="http://schemas.microsoft.com/office/powerpoint/2010/main" xmlns="" val="399263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71600" y="404664"/>
            <a:ext cx="8172400" cy="1440160"/>
          </a:xfrm>
        </p:spPr>
        <p:txBody>
          <a:bodyPr>
            <a:normAutofit fontScale="90000"/>
          </a:bodyPr>
          <a:lstStyle/>
          <a:p>
            <a:pPr algn="ctr"/>
            <a:r>
              <a:rPr lang="ru-RU" sz="2000" b="1" dirty="0" smtClean="0"/>
              <a:t/>
            </a:r>
            <a:br>
              <a:rPr lang="ru-RU" sz="2000" b="1" dirty="0" smtClean="0"/>
            </a:br>
            <a:r>
              <a:rPr lang="ru-RU" sz="2000" b="1" dirty="0" smtClean="0"/>
              <a:t/>
            </a:r>
            <a:br>
              <a:rPr lang="ru-RU" sz="2000" b="1" dirty="0" smtClean="0"/>
            </a:br>
            <a:r>
              <a:rPr lang="ru-RU" sz="2000" b="1" dirty="0" smtClean="0">
                <a:latin typeface="Times New Roman" pitchFamily="18" charset="0"/>
              </a:rPr>
              <a:t> </a:t>
            </a:r>
            <a:r>
              <a:rPr lang="ru-RU" sz="2200" b="1" dirty="0" smtClean="0">
                <a:latin typeface="Times New Roman" pitchFamily="18" charset="0"/>
              </a:rPr>
              <a:t>О СОЗДАНИИ УСЛОВИЙ ДЛЯ ПОЛУЧЕНИЯ ОБРАЗОВАНИЯ ДЕТЬМИ С ОГРАНИЧЕННЫМИ ВОЗМОЖНОСТЯМИ ЗДОРОВЬЯ И ДЕТЬМИ-ИНВАЛИДАМИ </a:t>
            </a:r>
            <a:r>
              <a:rPr lang="ru-RU" sz="2200" dirty="0" smtClean="0">
                <a:latin typeface="Times New Roman" pitchFamily="18" charset="0"/>
              </a:rPr>
              <a:t> (Письмо </a:t>
            </a:r>
            <a:r>
              <a:rPr lang="ru-RU" sz="2200" dirty="0" err="1" smtClean="0">
                <a:latin typeface="Times New Roman" pitchFamily="18" charset="0"/>
              </a:rPr>
              <a:t>Минобрнауки</a:t>
            </a:r>
            <a:r>
              <a:rPr lang="ru-RU" sz="2200" dirty="0" smtClean="0">
                <a:latin typeface="Times New Roman" pitchFamily="18" charset="0"/>
              </a:rPr>
              <a:t> РФ от 18.04.2008 № аф-150/06</a:t>
            </a:r>
            <a:r>
              <a:rPr lang="ru-RU" sz="2000" dirty="0" smtClean="0">
                <a:latin typeface="Times New Roman" pitchFamily="18" charset="0"/>
              </a:rPr>
              <a:t>) </a:t>
            </a: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dirty="0" smtClean="0">
                <a:latin typeface="Times New Roman" pitchFamily="18" charset="0"/>
              </a:rPr>
              <a:t/>
            </a:r>
            <a:br>
              <a:rPr lang="ru-RU" sz="2000" dirty="0" smtClean="0">
                <a:latin typeface="Times New Roman" pitchFamily="18" charset="0"/>
              </a:rPr>
            </a:br>
            <a:endParaRPr lang="ru-RU" sz="2000" dirty="0" smtClean="0">
              <a:latin typeface="Times New Roman" pitchFamily="18" charset="0"/>
            </a:endParaRPr>
          </a:p>
        </p:txBody>
      </p:sp>
      <p:sp>
        <p:nvSpPr>
          <p:cNvPr id="39939" name="Rectangle 3"/>
          <p:cNvSpPr>
            <a:spLocks noGrp="1" noChangeArrowheads="1"/>
          </p:cNvSpPr>
          <p:nvPr>
            <p:ph idx="1"/>
          </p:nvPr>
        </p:nvSpPr>
        <p:spPr>
          <a:xfrm>
            <a:off x="971600" y="1484784"/>
            <a:ext cx="8172400" cy="5373216"/>
          </a:xfrm>
        </p:spPr>
        <p:txBody>
          <a:bodyPr>
            <a:normAutofit/>
          </a:bodyPr>
          <a:lstStyle/>
          <a:p>
            <a:pPr algn="just" eaLnBrk="1" hangingPunct="1">
              <a:lnSpc>
                <a:spcPct val="80000"/>
              </a:lnSpc>
              <a:buFont typeface="Wingdings" pitchFamily="2" charset="2"/>
              <a:buNone/>
            </a:pPr>
            <a:r>
              <a:rPr lang="ru-RU" sz="2000" dirty="0" smtClean="0"/>
              <a:t>    </a:t>
            </a:r>
            <a:r>
              <a:rPr lang="ru-RU" sz="2400" dirty="0" smtClean="0">
                <a:latin typeface="Arial" pitchFamily="34" charset="0"/>
                <a:cs typeface="Arial" pitchFamily="34" charset="0"/>
              </a:rPr>
              <a:t>Формы и степень образовательной интеграции ребенка с ограниченными возможностями здоровья могут варьироваться в зависимости от степени выраженности недостатков его психического и (или) физического развития. Например, дети, уровень психофизического развития которых в целом соответствует возрастной норме, могут на постоянной основе обучаться по обычной образовательной программе в одном классе со сверстниками, не имеющими нарушений развития, при наличии необходимых технических средств обучения. При этом число детей с ограниченными возможностями здоровья, обучающихся в обычном классе, как правило, не должно превышать 3 - 4 человек. </a:t>
            </a:r>
          </a:p>
          <a:p>
            <a:pPr eaLnBrk="1" hangingPunct="1">
              <a:lnSpc>
                <a:spcPct val="80000"/>
              </a:lnSpc>
            </a:pPr>
            <a:endParaRPr lang="ru-RU" dirty="0" smtClean="0">
              <a:latin typeface="Arial" pitchFamily="34" charset="0"/>
              <a:cs typeface="Arial" pitchFamily="34" charset="0"/>
            </a:endParaRPr>
          </a:p>
          <a:p>
            <a:pPr eaLnBrk="1" hangingPunct="1">
              <a:lnSpc>
                <a:spcPct val="80000"/>
              </a:lnSpc>
            </a:pPr>
            <a:endParaRPr lang="ru-RU"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lidesharecdn.com/2-150407022515-conversion-gate01/95/-2-638.jpg?cb=142837491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1600" y="0"/>
            <a:ext cx="8172400" cy="1340768"/>
          </a:xfrm>
        </p:spPr>
        <p:txBody>
          <a:bodyPr>
            <a:normAutofit fontScale="90000"/>
          </a:bodyPr>
          <a:lstStyle/>
          <a:p>
            <a:pPr algn="ctr" eaLnBrk="1" hangingPunct="1"/>
            <a:r>
              <a:rPr lang="ru-RU" sz="2400" dirty="0" smtClean="0">
                <a:latin typeface="Times New Roman" pitchFamily="18" charset="0"/>
              </a:rPr>
              <a:t/>
            </a:r>
            <a:br>
              <a:rPr lang="ru-RU" sz="2400" dirty="0" smtClean="0">
                <a:latin typeface="Times New Roman" pitchFamily="18" charset="0"/>
              </a:rPr>
            </a:br>
            <a:r>
              <a:rPr lang="ru-RU" sz="2700" dirty="0" smtClean="0">
                <a:latin typeface="Times New Roman" pitchFamily="18" charset="0"/>
              </a:rPr>
              <a:t> </a:t>
            </a:r>
            <a:r>
              <a:rPr lang="ru-RU" sz="2700" b="1" u="sng" dirty="0" smtClean="0">
                <a:latin typeface="Times New Roman" pitchFamily="18" charset="0"/>
              </a:rPr>
              <a:t>Федеральный закон от 3 мая 2012 г. № 46-ФЗ</a:t>
            </a:r>
            <a:br>
              <a:rPr lang="ru-RU" sz="2700" b="1" u="sng" dirty="0" smtClean="0">
                <a:latin typeface="Times New Roman" pitchFamily="18" charset="0"/>
              </a:rPr>
            </a:br>
            <a:r>
              <a:rPr lang="ru-RU" sz="2700" b="1" u="sng" dirty="0" smtClean="0">
                <a:solidFill>
                  <a:srgbClr val="000000"/>
                </a:solidFill>
                <a:latin typeface="Times New Roman" pitchFamily="18" charset="0"/>
              </a:rPr>
              <a:t>«О ратификации Конвенции о правах инвалидов»</a:t>
            </a:r>
            <a:br>
              <a:rPr lang="ru-RU" sz="2700" b="1" u="sng" dirty="0" smtClean="0">
                <a:solidFill>
                  <a:srgbClr val="000000"/>
                </a:solidFill>
                <a:latin typeface="Times New Roman" pitchFamily="18" charset="0"/>
              </a:rPr>
            </a:br>
            <a:endParaRPr lang="ru-RU" sz="2400" b="1" u="sng" dirty="0" smtClean="0">
              <a:solidFill>
                <a:srgbClr val="000000"/>
              </a:solidFill>
              <a:latin typeface="Times New Roman" pitchFamily="18" charset="0"/>
            </a:endParaRPr>
          </a:p>
        </p:txBody>
      </p:sp>
      <p:sp>
        <p:nvSpPr>
          <p:cNvPr id="4099" name="Rectangle 3"/>
          <p:cNvSpPr>
            <a:spLocks noGrp="1" noChangeArrowheads="1"/>
          </p:cNvSpPr>
          <p:nvPr>
            <p:ph idx="1"/>
          </p:nvPr>
        </p:nvSpPr>
        <p:spPr>
          <a:xfrm>
            <a:off x="683568" y="1447800"/>
            <a:ext cx="8460432" cy="5410200"/>
          </a:xfrm>
        </p:spPr>
        <p:txBody>
          <a:bodyPr>
            <a:normAutofit/>
          </a:bodyPr>
          <a:lstStyle/>
          <a:p>
            <a:pPr eaLnBrk="1" hangingPunct="1">
              <a:lnSpc>
                <a:spcPct val="80000"/>
              </a:lnSpc>
              <a:buFont typeface="Wingdings" pitchFamily="2" charset="2"/>
              <a:buNone/>
            </a:pPr>
            <a:r>
              <a:rPr lang="ru-RU" sz="2400" b="1" i="1" dirty="0" smtClean="0"/>
              <a:t>В соответствии с Конвенцией, образование должно быть направлено на:</a:t>
            </a:r>
            <a:endParaRPr lang="ru-RU" sz="2400" i="1" dirty="0" smtClean="0"/>
          </a:p>
          <a:p>
            <a:pPr eaLnBrk="1" hangingPunct="1">
              <a:lnSpc>
                <a:spcPct val="80000"/>
              </a:lnSpc>
            </a:pPr>
            <a:r>
              <a:rPr lang="ru-RU" sz="2400" dirty="0" smtClean="0"/>
              <a:t>развитие умственных и физических способностей в самом полном объеме;</a:t>
            </a:r>
          </a:p>
          <a:p>
            <a:pPr eaLnBrk="1" hangingPunct="1">
              <a:lnSpc>
                <a:spcPct val="80000"/>
              </a:lnSpc>
            </a:pPr>
            <a:r>
              <a:rPr lang="ru-RU" sz="2400" dirty="0" smtClean="0"/>
              <a:t>обеспечение инвалидам возможности эффективно участвовать в жизни свободного общества;</a:t>
            </a:r>
          </a:p>
          <a:p>
            <a:pPr eaLnBrk="1" hangingPunct="1">
              <a:lnSpc>
                <a:spcPct val="80000"/>
              </a:lnSpc>
            </a:pPr>
            <a:r>
              <a:rPr lang="ru-RU" sz="2400" dirty="0" smtClean="0"/>
              <a:t>доступ инвалидов к образованию в местах своего непосредственного проживания, при котором обеспечивается разумное удовлетворение потребностей лица;</a:t>
            </a:r>
          </a:p>
          <a:p>
            <a:pPr eaLnBrk="1" hangingPunct="1">
              <a:lnSpc>
                <a:spcPct val="80000"/>
              </a:lnSpc>
            </a:pPr>
            <a:r>
              <a:rPr lang="ru-RU" sz="2400" dirty="0" smtClean="0"/>
              <a:t>предоставление эффективных </a:t>
            </a:r>
            <a:r>
              <a:rPr lang="ru-RU" sz="2400" b="1" i="1" dirty="0" smtClean="0"/>
              <a:t>мер индивидуальной поддержки в общей системе образования, облегчающих процесс обучения;</a:t>
            </a:r>
          </a:p>
          <a:p>
            <a:pPr eaLnBrk="1" hangingPunct="1">
              <a:lnSpc>
                <a:spcPct val="80000"/>
              </a:lnSpc>
            </a:pPr>
            <a:r>
              <a:rPr lang="ru-RU" sz="2400" dirty="0" smtClean="0"/>
              <a:t>создание условий для освоения социальных навыков;</a:t>
            </a:r>
          </a:p>
          <a:p>
            <a:pPr eaLnBrk="1" hangingPunct="1">
              <a:lnSpc>
                <a:spcPct val="80000"/>
              </a:lnSpc>
            </a:pPr>
            <a:r>
              <a:rPr lang="ru-RU" sz="2400" dirty="0" smtClean="0"/>
              <a:t>обеспечение подготовки и переподготовки педагогов.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71600" y="0"/>
            <a:ext cx="8172400" cy="1143000"/>
          </a:xfrm>
        </p:spPr>
        <p:txBody>
          <a:bodyPr>
            <a:normAutofit fontScale="90000"/>
          </a:bodyPr>
          <a:lstStyle/>
          <a:p>
            <a:pPr algn="ctr"/>
            <a:r>
              <a:rPr lang="ru-RU" sz="2800" b="1" dirty="0" smtClean="0">
                <a:solidFill>
                  <a:srgbClr val="000000"/>
                </a:solidFill>
                <a:latin typeface="Times New Roman" pitchFamily="18" charset="0"/>
                <a:cs typeface="Times New Roman" pitchFamily="18" charset="0"/>
              </a:rPr>
              <a:t>Федеральный закон от 29.12.2012 N 273-ФЗ</a:t>
            </a:r>
            <a:br>
              <a:rPr lang="ru-RU" sz="2800" b="1" dirty="0" smtClean="0">
                <a:solidFill>
                  <a:srgbClr val="000000"/>
                </a:solidFill>
                <a:latin typeface="Times New Roman" pitchFamily="18" charset="0"/>
                <a:cs typeface="Times New Roman" pitchFamily="18" charset="0"/>
              </a:rPr>
            </a:br>
            <a:r>
              <a:rPr lang="ru-RU" sz="2800" b="1" dirty="0" smtClean="0">
                <a:solidFill>
                  <a:srgbClr val="000000"/>
                </a:solidFill>
                <a:latin typeface="Times New Roman" pitchFamily="18" charset="0"/>
                <a:cs typeface="Times New Roman" pitchFamily="18" charset="0"/>
              </a:rPr>
              <a:t>(ред. от 23.07.2013)</a:t>
            </a:r>
            <a:br>
              <a:rPr lang="ru-RU" sz="2800" b="1" dirty="0" smtClean="0">
                <a:solidFill>
                  <a:srgbClr val="000000"/>
                </a:solidFill>
                <a:latin typeface="Times New Roman" pitchFamily="18" charset="0"/>
                <a:cs typeface="Times New Roman" pitchFamily="18" charset="0"/>
              </a:rPr>
            </a:br>
            <a:r>
              <a:rPr lang="ru-RU" sz="2800" b="1" dirty="0" smtClean="0">
                <a:solidFill>
                  <a:srgbClr val="000000"/>
                </a:solidFill>
                <a:latin typeface="Times New Roman" pitchFamily="18" charset="0"/>
                <a:cs typeface="Times New Roman" pitchFamily="18" charset="0"/>
              </a:rPr>
              <a:t>"Об образовании в Российской Федерации"</a:t>
            </a:r>
          </a:p>
        </p:txBody>
      </p:sp>
      <p:sp>
        <p:nvSpPr>
          <p:cNvPr id="9219" name="Rectangle 3"/>
          <p:cNvSpPr>
            <a:spLocks noGrp="1" noChangeArrowheads="1"/>
          </p:cNvSpPr>
          <p:nvPr>
            <p:ph idx="1"/>
          </p:nvPr>
        </p:nvSpPr>
        <p:spPr>
          <a:xfrm>
            <a:off x="611560" y="1447800"/>
            <a:ext cx="8532440" cy="5410200"/>
          </a:xfrm>
        </p:spPr>
        <p:txBody>
          <a:bodyPr>
            <a:noAutofit/>
          </a:bodyPr>
          <a:lstStyle/>
          <a:p>
            <a:pPr eaLnBrk="1" hangingPunct="1">
              <a:lnSpc>
                <a:spcPct val="80000"/>
              </a:lnSpc>
            </a:pPr>
            <a:r>
              <a:rPr lang="ru-RU" sz="2200" dirty="0" smtClean="0">
                <a:latin typeface="Times New Roman" pitchFamily="18" charset="0"/>
              </a:rPr>
              <a:t>обучающийся с ограниченными возможностями здоровья - физическое лицо, имеющее недостатки в физическом и (или) психологическом развитии, подтвержденные </a:t>
            </a:r>
            <a:r>
              <a:rPr lang="ru-RU" sz="2200" dirty="0" err="1" smtClean="0">
                <a:latin typeface="Times New Roman" pitchFamily="18" charset="0"/>
              </a:rPr>
              <a:t>психолого-медико-педагогической</a:t>
            </a:r>
            <a:r>
              <a:rPr lang="ru-RU" sz="2200" dirty="0" smtClean="0">
                <a:latin typeface="Times New Roman" pitchFamily="18" charset="0"/>
              </a:rPr>
              <a:t> комиссией и препятствующие получению образования без создания специальных условий </a:t>
            </a:r>
          </a:p>
          <a:p>
            <a:pPr>
              <a:lnSpc>
                <a:spcPct val="80000"/>
              </a:lnSpc>
            </a:pPr>
            <a:r>
              <a:rPr lang="ru-RU" sz="2200" dirty="0" smtClean="0">
                <a:latin typeface="Times New Roman" pitchFamily="18" charset="0"/>
              </a:rPr>
              <a:t>индивидуальный учебный план - учебный план,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a:t>
            </a:r>
          </a:p>
          <a:p>
            <a:pPr>
              <a:lnSpc>
                <a:spcPct val="80000"/>
              </a:lnSpc>
            </a:pPr>
            <a:r>
              <a:rPr lang="ru-RU" sz="2200" dirty="0" smtClean="0">
                <a:latin typeface="Times New Roman" pitchFamily="18" charset="0"/>
              </a:rPr>
              <a:t>инклюзивное образование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a:p>
            <a:pPr>
              <a:lnSpc>
                <a:spcPct val="80000"/>
              </a:lnSpc>
            </a:pPr>
            <a:r>
              <a:rPr lang="ru-RU" sz="2200" dirty="0" smtClean="0">
                <a:solidFill>
                  <a:srgbClr val="000000"/>
                </a:solidFill>
                <a:latin typeface="Times New Roman" pitchFamily="18" charset="0"/>
                <a:cs typeface="Times New Roman" pitchFamily="18" charset="0"/>
              </a:rPr>
              <a:t>адаптированная образовательная программа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ru-RU" smtClean="0">
                <a:solidFill>
                  <a:srgbClr val="000000"/>
                </a:solidFill>
                <a:latin typeface="Calibri" pitchFamily="34" charset="0"/>
              </a:rPr>
              <a:t>Конвенция о правах инвалидов</a:t>
            </a:r>
          </a:p>
        </p:txBody>
      </p:sp>
      <p:sp>
        <p:nvSpPr>
          <p:cNvPr id="5123" name="Rectangle 3"/>
          <p:cNvSpPr>
            <a:spLocks noGrp="1" noChangeArrowheads="1"/>
          </p:cNvSpPr>
          <p:nvPr>
            <p:ph idx="1"/>
          </p:nvPr>
        </p:nvSpPr>
        <p:spPr/>
        <p:txBody>
          <a:bodyPr/>
          <a:lstStyle/>
          <a:p>
            <a:pPr algn="just"/>
            <a:r>
              <a:rPr lang="ru-RU" sz="2800" smtClean="0">
                <a:latin typeface="Arial" charset="0"/>
              </a:rPr>
              <a:t>Статья 24. ….государство обязано обеспечить равный доступ для всех детей с инвалидностью к образованию, и это должно происходить путем обеспечения инклюзивности системы образования.</a:t>
            </a:r>
            <a:endParaRPr lang="ru-RU" sz="2800" smtClean="0"/>
          </a:p>
          <a:p>
            <a:endParaRPr lang="ru-RU"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ru-RU" sz="3200" b="1" dirty="0" smtClean="0">
                <a:latin typeface="Times New Roman" pitchFamily="18" charset="0"/>
              </a:rPr>
              <a:t>Статья 34. Основные права обучающихся и меры их социальной поддержки и стимулирования</a:t>
            </a:r>
          </a:p>
        </p:txBody>
      </p:sp>
      <p:sp>
        <p:nvSpPr>
          <p:cNvPr id="10243" name="Rectangle 3"/>
          <p:cNvSpPr>
            <a:spLocks noGrp="1" noChangeArrowheads="1"/>
          </p:cNvSpPr>
          <p:nvPr>
            <p:ph idx="1"/>
          </p:nvPr>
        </p:nvSpPr>
        <p:spPr>
          <a:xfrm>
            <a:off x="971600" y="1772816"/>
            <a:ext cx="8172400" cy="5085184"/>
          </a:xfrm>
        </p:spPr>
        <p:txBody>
          <a:bodyPr/>
          <a:lstStyle/>
          <a:p>
            <a:pPr eaLnBrk="1" hangingPunct="1">
              <a:lnSpc>
                <a:spcPct val="80000"/>
              </a:lnSpc>
              <a:buNone/>
            </a:pPr>
            <a:r>
              <a:rPr lang="ru-RU" sz="2800" dirty="0" smtClean="0"/>
              <a:t>Обучающимся предоставляются академические права на:</a:t>
            </a:r>
          </a:p>
          <a:p>
            <a:pPr>
              <a:lnSpc>
                <a:spcPct val="80000"/>
              </a:lnSpc>
            </a:pPr>
            <a:r>
              <a:rPr lang="ru-RU" sz="2800" b="1" dirty="0" smtClean="0"/>
              <a:t>предоставление условий для обучения с учетом особенностей их психофизического развития и состояния здоровья</a:t>
            </a:r>
            <a:r>
              <a:rPr lang="ru-RU" sz="2800" dirty="0" smtClean="0"/>
              <a:t>, в том числе получение социально-педагогической и психологической помощи, бесплатной </a:t>
            </a:r>
            <a:r>
              <a:rPr lang="ru-RU" sz="2800" dirty="0" err="1" smtClean="0"/>
              <a:t>психолого-медико-педагогической</a:t>
            </a:r>
            <a:r>
              <a:rPr lang="ru-RU" sz="2800" dirty="0" smtClean="0"/>
              <a:t> коррекции;</a:t>
            </a:r>
          </a:p>
          <a:p>
            <a:pPr eaLnBrk="1" hangingPunct="1">
              <a:lnSpc>
                <a:spcPct val="80000"/>
              </a:lnSpc>
            </a:pPr>
            <a:r>
              <a:rPr lang="ru-RU" sz="2800" dirty="0" smtClean="0"/>
              <a:t> обучение по индивидуальному учебному плану, в том числе ускоренное обучение, в пределах осваиваемой образовательной программы в порядке, установленном локальными нормативными актами;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image.slidesharecdn.com/2-150407022515-conversion-gate01/95/-4-638.jpg?cb=1428374911"/>
          <p:cNvPicPr>
            <a:picLocks noChangeAspect="1" noChangeArrowheads="1"/>
          </p:cNvPicPr>
          <p:nvPr/>
        </p:nvPicPr>
        <p:blipFill>
          <a:blip r:embed="rId2" cstate="print"/>
          <a:srcRect/>
          <a:stretch>
            <a:fillRect/>
          </a:stretch>
        </p:blipFill>
        <p:spPr bwMode="auto">
          <a:xfrm>
            <a:off x="0" y="0"/>
            <a:ext cx="9144000" cy="68651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43608" y="0"/>
            <a:ext cx="8100392" cy="1340768"/>
          </a:xfrm>
        </p:spPr>
        <p:txBody>
          <a:bodyPr>
            <a:noAutofit/>
          </a:bodyPr>
          <a:lstStyle/>
          <a:p>
            <a:pPr algn="ctr"/>
            <a:r>
              <a:rPr lang="ru-RU" sz="2800" b="1" dirty="0" smtClean="0">
                <a:solidFill>
                  <a:srgbClr val="000000"/>
                </a:solidFill>
                <a:latin typeface="Times New Roman" pitchFamily="18" charset="0"/>
                <a:ea typeface="Calibri" pitchFamily="34" charset="0"/>
                <a:cs typeface="Times New Roman" pitchFamily="18" charset="0"/>
              </a:rPr>
              <a:t>Статья 55. Общие требования к приему на обучение в организацию, осуществляющую образовательную деятельность</a:t>
            </a:r>
          </a:p>
        </p:txBody>
      </p:sp>
      <p:sp>
        <p:nvSpPr>
          <p:cNvPr id="12291" name="Rectangle 3"/>
          <p:cNvSpPr>
            <a:spLocks noGrp="1" noChangeArrowheads="1"/>
          </p:cNvSpPr>
          <p:nvPr>
            <p:ph idx="1"/>
          </p:nvPr>
        </p:nvSpPr>
        <p:spPr>
          <a:xfrm>
            <a:off x="899592" y="1556792"/>
            <a:ext cx="8244408" cy="5301208"/>
          </a:xfrm>
        </p:spPr>
        <p:txBody>
          <a:bodyPr>
            <a:normAutofit lnSpcReduction="10000"/>
          </a:bodyPr>
          <a:lstStyle/>
          <a:p>
            <a:pPr>
              <a:lnSpc>
                <a:spcPct val="80000"/>
              </a:lnSpc>
              <a:buNone/>
            </a:pPr>
            <a:r>
              <a:rPr lang="ru-RU" sz="2000" dirty="0" smtClean="0"/>
              <a:t>3. </a:t>
            </a:r>
            <a:r>
              <a:rPr lang="ru-RU" sz="2800" dirty="0" smtClean="0"/>
              <a:t>Прием на обучение по основным общеобразовательным программам и образовательным программам среднего профессионального образования за счет бюджетных ассигнований федерального бюджета, бюджетов субъектов Российской Федерации и местных бюджетов проводится на общедоступной основе, если иное не предусмотрено настоящим Федеральным законом. Дети с ограниченными возможностями здоровья принимаются на обучение </a:t>
            </a:r>
            <a:r>
              <a:rPr lang="ru-RU" sz="2800" b="1" dirty="0" smtClean="0"/>
              <a:t>по адаптированной основной общеобразовательной программе </a:t>
            </a:r>
            <a:r>
              <a:rPr lang="ru-RU" sz="2800" dirty="0" smtClean="0"/>
              <a:t>только с согласия родителей (законных представителей) и на основании рекомендаций </a:t>
            </a:r>
            <a:r>
              <a:rPr lang="ru-RU" sz="2800" dirty="0" err="1" smtClean="0"/>
              <a:t>психолого-медико-педагогической</a:t>
            </a:r>
            <a:r>
              <a:rPr lang="ru-RU" sz="2800" dirty="0" smtClean="0"/>
              <a:t> комиссии.</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TotalTime>
  <Words>1243</Words>
  <Application>Microsoft Office PowerPoint</Application>
  <PresentationFormat>Экран (4:3)</PresentationFormat>
  <Paragraphs>48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                Правовые основы      инклюзивного  образования</vt:lpstr>
      <vt:lpstr>   О СОЗДАНИИ УСЛОВИЙ ДЛЯ ПОЛУЧЕНИЯ ОБРАЗОВАНИЯ ДЕТЬМИ С ОГРАНИЧЕННЫМИ ВОЗМОЖНОСТЯМИ ЗДОРОВЬЯ И ДЕТЬМИ-ИНВАЛИДАМИ  (Письмо Минобрнауки РФ от 18.04.2008 № аф-150/06)       </vt:lpstr>
      <vt:lpstr>Слайд 3</vt:lpstr>
      <vt:lpstr>  Федеральный закон от 3 мая 2012 г. № 46-ФЗ «О ратификации Конвенции о правах инвалидов» </vt:lpstr>
      <vt:lpstr>Федеральный закон от 29.12.2012 N 273-ФЗ (ред. от 23.07.2013) "Об образовании в Российской Федерации"</vt:lpstr>
      <vt:lpstr>Конвенция о правах инвалидов</vt:lpstr>
      <vt:lpstr>Статья 34. Основные права обучающихся и меры их социальной поддержки и стимулирования</vt:lpstr>
      <vt:lpstr>Слайд 8</vt:lpstr>
      <vt:lpstr>Статья 55. Общие требования к приему на обучение в организацию, осуществляющую образовательную деятельность</vt:lpstr>
      <vt:lpstr>Статья 58. Промежуточная аттестация обучающихся</vt:lpstr>
      <vt:lpstr>Статья 60. Документы об образовании и (или) о квалификации. Документы об обучении</vt:lpstr>
      <vt:lpstr>Слайд 12</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Комментарии к ФЗ №273</vt:lpstr>
      <vt:lpstr>Комментарии к ФЗ №273</vt:lpstr>
      <vt:lpstr>«О государственной программе Российской Федерации «Доступная среда» на 2011 - 2015 годы»  Постановление от 17 марта 2011 г.  №175</vt:lpstr>
      <vt:lpstr>Приказы Минобрнауки России от 19.12.2014</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Правовые основы      инклюзивного  образования</dc:title>
  <dc:creator>Анюта</dc:creator>
  <cp:lastModifiedBy>Николай</cp:lastModifiedBy>
  <cp:revision>2</cp:revision>
  <dcterms:created xsi:type="dcterms:W3CDTF">2015-08-12T16:53:56Z</dcterms:created>
  <dcterms:modified xsi:type="dcterms:W3CDTF">2016-07-04T17:59:48Z</dcterms:modified>
</cp:coreProperties>
</file>