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9" r:id="rId12"/>
    <p:sldId id="26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37" autoAdjust="0"/>
  </p:normalViewPr>
  <p:slideViewPr>
    <p:cSldViewPr>
      <p:cViewPr>
        <p:scale>
          <a:sx n="73" d="100"/>
          <a:sy n="73" d="100"/>
        </p:scale>
        <p:origin x="-96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281ED4F-2EDC-43CA-BA03-5A12BF2B09A8}" type="datetimeFigureOut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5865A3DF-44E3-4EBC-B2E3-C4F1918B8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931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9D6939A-FE60-4406-856C-799DB5414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4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F24F-7E0B-4E95-B336-6B61DB66D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4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33EC7-DA08-47E7-8A62-21BF6E3E0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223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0422-8D92-4CA0-9982-5D2773FEE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01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FC738-66E0-4833-8A78-15DDA5AF4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3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088B8-1C6C-4035-A861-0CD5B7D82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8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75A3-AEB1-4239-9F38-5DC5CB1E7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1A335-DBF5-4F68-BA37-CCDDBFCE0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1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835D7-2ECA-4544-A76A-FBBCADE2C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2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089F6-498F-4815-94BD-C204DB299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8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F5CAC-2821-41E5-98D2-A905C05DD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9D92E-1B58-4A62-8892-83461FB76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8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C27A16-858E-411A-9E33-47D855EB7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33375"/>
            <a:ext cx="8061325" cy="7191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Образовательный Геленджик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2133600"/>
            <a:ext cx="6400800" cy="1752600"/>
          </a:xfrm>
        </p:spPr>
        <p:txBody>
          <a:bodyPr/>
          <a:lstStyle/>
          <a:p>
            <a:pPr eaLnBrk="1" hangingPunct="1"/>
            <a:r>
              <a:rPr lang="ru-RU" sz="3600" smtClean="0"/>
              <a:t>Профориентационная</a:t>
            </a:r>
            <a:r>
              <a:rPr lang="ru-RU" smtClean="0"/>
              <a:t> </a:t>
            </a:r>
          </a:p>
          <a:p>
            <a:pPr eaLnBrk="1" hangingPunct="1"/>
            <a:r>
              <a:rPr lang="ru-RU" sz="3600" smtClean="0"/>
              <a:t>работа в школе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619250" y="5876925"/>
            <a:ext cx="75247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Авторы проекта: Романова Т.В., Гославская Н.Н.,  Решетова Т.И.,</a:t>
            </a:r>
          </a:p>
          <a:p>
            <a:pPr algn="ctr"/>
            <a:r>
              <a:rPr lang="ru-RU"/>
              <a:t>Попкова Е.В., Козлова О.Е., Щипина Т.В., Хрусталева К.Н.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</a:rPr>
              <a:t>Элективные курсы  в 9 классе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566025" cy="10509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i="1" smtClean="0">
                <a:latin typeface="Times New Roman" pitchFamily="18" charset="0"/>
              </a:rPr>
              <a:t>«Основы журналистики»</a:t>
            </a:r>
          </a:p>
          <a:p>
            <a:pPr lvl="4" algn="ctr"/>
            <a:endParaRPr lang="ru-RU" sz="1800" smtClean="0"/>
          </a:p>
        </p:txBody>
      </p:sp>
      <p:pic>
        <p:nvPicPr>
          <p:cNvPr id="12292" name="Picture 4" descr="IMG_093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3068638"/>
            <a:ext cx="5545137" cy="33845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</a:rPr>
              <a:t>Элективные курсы </a:t>
            </a:r>
            <a:r>
              <a:rPr lang="ru-RU" b="1" smtClean="0">
                <a:latin typeface="Arial" charset="0"/>
              </a:rPr>
              <a:t/>
            </a:r>
            <a:br>
              <a:rPr lang="ru-RU" b="1" smtClean="0">
                <a:latin typeface="Arial" charset="0"/>
              </a:rPr>
            </a:br>
            <a:r>
              <a:rPr lang="ru-RU" b="1" smtClean="0">
                <a:latin typeface="Times New Roman" pitchFamily="18" charset="0"/>
              </a:rPr>
              <a:t>в 9 классе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1700213"/>
            <a:ext cx="7134225" cy="15128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i="1" smtClean="0">
                <a:latin typeface="Times New Roman" pitchFamily="18" charset="0"/>
              </a:rPr>
              <a:t>«Основы</a:t>
            </a:r>
            <a:r>
              <a:rPr lang="ru-RU" b="1" i="1" smtClean="0">
                <a:latin typeface="Arial" charset="0"/>
              </a:rPr>
              <a:t> </a:t>
            </a:r>
            <a:r>
              <a:rPr lang="ru-RU" b="1" i="1" smtClean="0">
                <a:latin typeface="Times New Roman" pitchFamily="18" charset="0"/>
              </a:rPr>
              <a:t>фотодела»</a:t>
            </a:r>
          </a:p>
          <a:p>
            <a:pPr algn="ctr">
              <a:buFont typeface="Wingdings" pitchFamily="2" charset="2"/>
              <a:buNone/>
            </a:pPr>
            <a:endParaRPr lang="ru-RU" sz="2800" smtClean="0"/>
          </a:p>
        </p:txBody>
      </p:sp>
      <p:pic>
        <p:nvPicPr>
          <p:cNvPr id="13316" name="Picture 4" descr="IMG_093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2492375"/>
            <a:ext cx="6480175" cy="4076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14313"/>
            <a:ext cx="8259762" cy="693737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</a:rPr>
              <a:t>Профильная работа в 10-11-х классах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9138"/>
            <a:ext cx="77724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400" smtClean="0">
                <a:latin typeface="Times New Roman" pitchFamily="18" charset="0"/>
              </a:rPr>
              <a:t>В 2010-2011 учебном году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smtClean="0">
                <a:latin typeface="Times New Roman" pitchFamily="18" charset="0"/>
              </a:rPr>
              <a:t>для учащихся 10 класса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smtClean="0">
                <a:latin typeface="Times New Roman" pitchFamily="18" charset="0"/>
              </a:rPr>
              <a:t>в школе открывается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b="1" i="1" smtClean="0">
                <a:latin typeface="Times New Roman" pitchFamily="18" charset="0"/>
              </a:rPr>
              <a:t>универсальный профиль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Цель проекта: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017713"/>
            <a:ext cx="7200900" cy="4114800"/>
          </a:xfrm>
        </p:spPr>
        <p:txBody>
          <a:bodyPr/>
          <a:lstStyle/>
          <a:p>
            <a:pPr lvl="1" eaLnBrk="1" hangingPunct="1"/>
            <a:r>
              <a:rPr lang="ru-RU" sz="3600" smtClean="0">
                <a:latin typeface="Times New Roman" pitchFamily="18" charset="0"/>
              </a:rPr>
              <a:t>Ознакомить участников образовательного процесса с  возможностью приобретения профессий, востребованных в городе-курорте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Задачи: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7920037" cy="4071938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Обосновать значимость профориентационной работы в школе.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Обозначить круг профессий, востребованных в городе-курорте.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Социальная адаптация выпускников.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Гипотеза проекта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mtClean="0"/>
              <a:t>	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4000" smtClean="0">
                <a:latin typeface="Times New Roman" pitchFamily="18" charset="0"/>
              </a:rPr>
              <a:t>		</a:t>
            </a:r>
            <a:r>
              <a:rPr lang="ru-RU" sz="4000" smtClean="0">
                <a:latin typeface="Times New Roman" pitchFamily="18" charset="0"/>
              </a:rPr>
              <a:t>Профориентационная работа в школе</a:t>
            </a:r>
            <a:r>
              <a:rPr lang="en-US" sz="4000" smtClean="0">
                <a:latin typeface="Times New Roman" pitchFamily="18" charset="0"/>
              </a:rPr>
              <a:t> </a:t>
            </a:r>
            <a:r>
              <a:rPr lang="ru-RU" sz="4000" smtClean="0">
                <a:latin typeface="Times New Roman" pitchFamily="18" charset="0"/>
              </a:rPr>
              <a:t>позволит расширить возможности учащихся в выборе профессий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5"/>
          <p:cNvSpPr>
            <a:spLocks noChangeArrowheads="1"/>
          </p:cNvSpPr>
          <p:nvPr>
            <p:ph type="body" idx="1"/>
          </p:nvPr>
        </p:nvSpPr>
        <p:spPr>
          <a:xfrm>
            <a:off x="323850" y="260350"/>
            <a:ext cx="4681538" cy="2592388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Направления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 работы</a:t>
            </a:r>
          </a:p>
        </p:txBody>
      </p:sp>
      <p:sp>
        <p:nvSpPr>
          <p:cNvPr id="7171" name="Oval 7"/>
          <p:cNvSpPr>
            <a:spLocks noChangeArrowheads="1"/>
          </p:cNvSpPr>
          <p:nvPr/>
        </p:nvSpPr>
        <p:spPr bwMode="auto">
          <a:xfrm>
            <a:off x="539750" y="4149725"/>
            <a:ext cx="3744913" cy="2159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/>
              <a:t>Профильное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/>
              <a:t>обучение 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/>
              <a:t>в 10-11 кл.</a:t>
            </a:r>
          </a:p>
        </p:txBody>
      </p:sp>
      <p:sp>
        <p:nvSpPr>
          <p:cNvPr id="7172" name="Oval 8"/>
          <p:cNvSpPr>
            <a:spLocks noChangeArrowheads="1"/>
          </p:cNvSpPr>
          <p:nvPr/>
        </p:nvSpPr>
        <p:spPr bwMode="auto">
          <a:xfrm>
            <a:off x="5076825" y="4437063"/>
            <a:ext cx="4067175" cy="2089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/>
              <a:t>Профориента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/>
              <a:t>ционная 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/>
              <a:t>работа 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/>
              <a:t>в 9 кл.</a:t>
            </a:r>
          </a:p>
        </p:txBody>
      </p:sp>
      <p:sp>
        <p:nvSpPr>
          <p:cNvPr id="7173" name="Oval 9"/>
          <p:cNvSpPr>
            <a:spLocks noChangeArrowheads="1"/>
          </p:cNvSpPr>
          <p:nvPr/>
        </p:nvSpPr>
        <p:spPr bwMode="auto">
          <a:xfrm>
            <a:off x="5218113" y="981075"/>
            <a:ext cx="3925887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/>
              <a:t>Предпрофильная подготовка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/>
              <a:t> в 8 кл.</a:t>
            </a: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2500313" y="2857500"/>
            <a:ext cx="55562" cy="136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>
            <a:off x="4071938" y="2571750"/>
            <a:ext cx="1655762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>
            <a:off x="5000625" y="1643063"/>
            <a:ext cx="2921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549275"/>
            <a:ext cx="7793037" cy="129540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Предпрофильная подготовка </a:t>
            </a:r>
            <a:br>
              <a:rPr lang="ru-RU" sz="3200" smtClean="0"/>
            </a:br>
            <a:r>
              <a:rPr lang="ru-RU" sz="3200" smtClean="0"/>
              <a:t> </a:t>
            </a:r>
            <a:r>
              <a:rPr lang="en-US" sz="3200" smtClean="0"/>
              <a:t>(</a:t>
            </a:r>
            <a:r>
              <a:rPr lang="ru-RU" sz="3200" smtClean="0"/>
              <a:t>8 классы</a:t>
            </a:r>
            <a:r>
              <a:rPr lang="en-US" sz="3200" smtClean="0"/>
              <a:t>)</a:t>
            </a:r>
            <a:endParaRPr lang="ru-RU" sz="32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latin typeface="Times New Roman" pitchFamily="18" charset="0"/>
              </a:rPr>
              <a:t>Диагностика уровня сформированности основных мыслительных операций (методики ШТУР – школьный тест умственного развития,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smtClean="0">
                <a:latin typeface="Times New Roman" pitchFamily="18" charset="0"/>
              </a:rPr>
              <a:t>ТУР – тест умственного развития)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latin typeface="Times New Roman" pitchFamily="18" charset="0"/>
              </a:rPr>
              <a:t>Профориентационная</a:t>
            </a:r>
            <a:r>
              <a:rPr lang="ru-RU" sz="3200" b="1" smtClean="0">
                <a:latin typeface="Times New Roman" pitchFamily="18" charset="0"/>
              </a:rPr>
              <a:t> </a:t>
            </a:r>
            <a:r>
              <a:rPr lang="ru-RU" sz="3600" b="1" smtClean="0">
                <a:latin typeface="Times New Roman" pitchFamily="18" charset="0"/>
              </a:rPr>
              <a:t>работа </a:t>
            </a:r>
            <a:br>
              <a:rPr lang="ru-RU" sz="3600" b="1" smtClean="0">
                <a:latin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</a:rPr>
              <a:t>(</a:t>
            </a:r>
            <a:r>
              <a:rPr lang="ru-RU" sz="3200" b="1" smtClean="0">
                <a:latin typeface="Times New Roman" pitchFamily="18" charset="0"/>
              </a:rPr>
              <a:t>9 классы</a:t>
            </a:r>
            <a:r>
              <a:rPr lang="en-US" sz="3200" b="1" smtClean="0">
                <a:latin typeface="Times New Roman" pitchFamily="18" charset="0"/>
              </a:rPr>
              <a:t>)</a:t>
            </a:r>
            <a:endParaRPr lang="ru-RU" sz="3200" b="1" smtClean="0"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Диагностика профориентационной сферы</a:t>
            </a:r>
            <a:r>
              <a:rPr lang="en-US" smtClean="0">
                <a:latin typeface="Times New Roman" pitchFamily="18" charset="0"/>
              </a:rPr>
              <a:t>.</a:t>
            </a:r>
            <a:endParaRPr lang="ru-RU" smtClean="0">
              <a:latin typeface="Times New Roman" pitchFamily="18" charset="0"/>
            </a:endParaRPr>
          </a:p>
          <a:p>
            <a:pPr eaLnBrk="1" hangingPunct="1"/>
            <a:r>
              <a:rPr lang="ru-RU" smtClean="0">
                <a:latin typeface="Times New Roman" pitchFamily="18" charset="0"/>
              </a:rPr>
              <a:t>Изучение мира профессий на уроках </a:t>
            </a:r>
            <a:r>
              <a:rPr lang="en-US" smtClean="0">
                <a:latin typeface="Times New Roman" pitchFamily="18" charset="0"/>
              </a:rPr>
              <a:t>.</a:t>
            </a:r>
            <a:r>
              <a:rPr lang="ru-RU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Проведение профориентационных игр</a:t>
            </a:r>
            <a:r>
              <a:rPr lang="en-US" smtClean="0">
                <a:latin typeface="Times New Roman" pitchFamily="18" charset="0"/>
              </a:rPr>
              <a:t>.</a:t>
            </a:r>
            <a:endParaRPr lang="ru-RU" smtClean="0">
              <a:latin typeface="Times New Roman" pitchFamily="18" charset="0"/>
            </a:endParaRPr>
          </a:p>
          <a:p>
            <a:pPr eaLnBrk="1" hangingPunct="1"/>
            <a:r>
              <a:rPr lang="ru-RU" smtClean="0">
                <a:latin typeface="Times New Roman" pitchFamily="18" charset="0"/>
              </a:rPr>
              <a:t>Проведение экскурсий по потенциальным рабочим местам</a:t>
            </a:r>
            <a:r>
              <a:rPr lang="en-US" smtClean="0">
                <a:latin typeface="Times New Roman" pitchFamily="18" charset="0"/>
              </a:rPr>
              <a:t>.</a:t>
            </a:r>
            <a:endParaRPr lang="ru-RU" smtClean="0">
              <a:latin typeface="Times New Roman" pitchFamily="18" charset="0"/>
            </a:endParaRPr>
          </a:p>
          <a:p>
            <a:pPr eaLnBrk="1" hangingPunct="1"/>
            <a:r>
              <a:rPr lang="ru-RU" smtClean="0">
                <a:latin typeface="Times New Roman" pitchFamily="18" charset="0"/>
              </a:rPr>
              <a:t>Элективные  курсы</a:t>
            </a:r>
            <a:r>
              <a:rPr lang="en-US" smtClean="0">
                <a:latin typeface="Times New Roman" pitchFamily="18" charset="0"/>
              </a:rPr>
              <a:t>.</a:t>
            </a: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404813"/>
            <a:ext cx="7793037" cy="21590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latin typeface="Times New Roman" pitchFamily="18" charset="0"/>
              </a:rPr>
              <a:t>Элективные курсы  в 9 классе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3141663"/>
            <a:ext cx="4238625" cy="34305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3600" b="1" i="1" smtClean="0">
              <a:latin typeface="Times New Roman" pitchFamily="18" charset="0"/>
            </a:endParaRPr>
          </a:p>
        </p:txBody>
      </p:sp>
      <p:pic>
        <p:nvPicPr>
          <p:cNvPr id="10244" name="Picture 6" descr="DSCI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34575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1042988" y="673100"/>
            <a:ext cx="461803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3200" b="1" i="1"/>
              <a:t>«Менеджер в сфере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3200" b="1" i="1"/>
              <a:t>туризма»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4716463" y="1916113"/>
            <a:ext cx="406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/>
              <a:t>«</a:t>
            </a:r>
            <a:r>
              <a:rPr lang="ru-RU" sz="3600" b="1" i="1"/>
              <a:t>Экология </a:t>
            </a:r>
          </a:p>
          <a:p>
            <a:pPr algn="ctr"/>
            <a:r>
              <a:rPr lang="ru-RU" sz="3600" b="1" i="1"/>
              <a:t>нашего города»</a:t>
            </a:r>
          </a:p>
        </p:txBody>
      </p:sp>
      <p:pic>
        <p:nvPicPr>
          <p:cNvPr id="10247" name="Picture 9" descr="Изображение 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57563"/>
            <a:ext cx="47879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16013" y="476250"/>
            <a:ext cx="7793037" cy="814388"/>
          </a:xfrm>
        </p:spPr>
        <p:txBody>
          <a:bodyPr/>
          <a:lstStyle/>
          <a:p>
            <a:pPr algn="ctr"/>
            <a:r>
              <a:rPr lang="ru-RU" sz="3600" b="1" smtClean="0">
                <a:latin typeface="Times New Roman" pitchFamily="18" charset="0"/>
              </a:rPr>
              <a:t>Элективные курсы  в 9 классе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611188" y="1739900"/>
            <a:ext cx="5713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3200" b="1" i="1"/>
              <a:t>«Здоровый образ жизни»</a:t>
            </a:r>
          </a:p>
        </p:txBody>
      </p:sp>
      <p:pic>
        <p:nvPicPr>
          <p:cNvPr id="11268" name="Picture 6" descr="Изображение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4837113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Изображение 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3776663"/>
            <a:ext cx="4621212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143</TotalTime>
  <Words>197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Tahoma</vt:lpstr>
      <vt:lpstr>Arial</vt:lpstr>
      <vt:lpstr>Wingdings</vt:lpstr>
      <vt:lpstr>Calibri</vt:lpstr>
      <vt:lpstr>Times New Roman</vt:lpstr>
      <vt:lpstr>Палитра</vt:lpstr>
      <vt:lpstr>Образовательный Геленджик</vt:lpstr>
      <vt:lpstr>Цель проекта:</vt:lpstr>
      <vt:lpstr>Задачи:</vt:lpstr>
      <vt:lpstr>Гипотеза проекта</vt:lpstr>
      <vt:lpstr>Презентация PowerPoint</vt:lpstr>
      <vt:lpstr>      Предпрофильная подготовка   (8 классы)</vt:lpstr>
      <vt:lpstr>Профориентационная работа  (9 классы)</vt:lpstr>
      <vt:lpstr>Элективные курсы  в 9 классе</vt:lpstr>
      <vt:lpstr>Элективные курсы  в 9 классе</vt:lpstr>
      <vt:lpstr>Элективные курсы  в 9 классе</vt:lpstr>
      <vt:lpstr>Элективные курсы  в 9 классе</vt:lpstr>
      <vt:lpstr>Профильная работа в 10-11-х классах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Вячеслав</dc:creator>
  <cp:lastModifiedBy>Вячеслав</cp:lastModifiedBy>
  <cp:revision>19</cp:revision>
  <dcterms:created xsi:type="dcterms:W3CDTF">1601-01-01T00:00:00Z</dcterms:created>
  <dcterms:modified xsi:type="dcterms:W3CDTF">2013-12-25T00:31:11Z</dcterms:modified>
</cp:coreProperties>
</file>